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5" r:id="rId1"/>
  </p:sldMasterIdLst>
  <p:notesMasterIdLst>
    <p:notesMasterId r:id="rId31"/>
  </p:notesMasterIdLst>
  <p:sldIdLst>
    <p:sldId id="256" r:id="rId2"/>
    <p:sldId id="274" r:id="rId3"/>
    <p:sldId id="299" r:id="rId4"/>
    <p:sldId id="276" r:id="rId5"/>
    <p:sldId id="300" r:id="rId6"/>
    <p:sldId id="301" r:id="rId7"/>
    <p:sldId id="277" r:id="rId8"/>
    <p:sldId id="280" r:id="rId9"/>
    <p:sldId id="281" r:id="rId10"/>
    <p:sldId id="279" r:id="rId11"/>
    <p:sldId id="314" r:id="rId12"/>
    <p:sldId id="303" r:id="rId13"/>
    <p:sldId id="304" r:id="rId14"/>
    <p:sldId id="305" r:id="rId15"/>
    <p:sldId id="309" r:id="rId16"/>
    <p:sldId id="315" r:id="rId17"/>
    <p:sldId id="316" r:id="rId18"/>
    <p:sldId id="318" r:id="rId19"/>
    <p:sldId id="319" r:id="rId20"/>
    <p:sldId id="317" r:id="rId21"/>
    <p:sldId id="320" r:id="rId22"/>
    <p:sldId id="321" r:id="rId23"/>
    <p:sldId id="326" r:id="rId24"/>
    <p:sldId id="322" r:id="rId25"/>
    <p:sldId id="323" r:id="rId26"/>
    <p:sldId id="324" r:id="rId27"/>
    <p:sldId id="302" r:id="rId28"/>
    <p:sldId id="258" r:id="rId29"/>
    <p:sldId id="259" r:id="rId30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1" autoAdjust="0"/>
    <p:restoredTop sz="94470" autoAdjust="0"/>
  </p:normalViewPr>
  <p:slideViewPr>
    <p:cSldViewPr>
      <p:cViewPr varScale="1">
        <p:scale>
          <a:sx n="111" d="100"/>
          <a:sy n="111" d="100"/>
        </p:scale>
        <p:origin x="89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E1E6D927-75CD-43D4-B5A7-BD373054A954}" type="datetimeFigureOut">
              <a:rPr lang="ru-RU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2AAD72DD-619E-425A-9FC3-5760BFB9E2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53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9C8CD5-AE2B-467E-AAD8-5B7AA29DF652}" type="datetimeFigureOut">
              <a:rPr lang="ru-RU" smtClean="0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4C802-1624-4461-8243-48E79E21496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236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2857DD-ABD8-42CA-AC8D-EDFC4C1DE6E4}" type="datetimeFigureOut">
              <a:rPr lang="ru-RU" smtClean="0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7B12-0DB4-4BE1-B9DF-D0D69EDD89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355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2857DD-ABD8-42CA-AC8D-EDFC4C1DE6E4}" type="datetimeFigureOut">
              <a:rPr lang="ru-RU" smtClean="0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7B12-0DB4-4BE1-B9DF-D0D69EDD89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2121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2857DD-ABD8-42CA-AC8D-EDFC4C1DE6E4}" type="datetimeFigureOut">
              <a:rPr lang="ru-RU" smtClean="0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7B12-0DB4-4BE1-B9DF-D0D69EDD89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461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2857DD-ABD8-42CA-AC8D-EDFC4C1DE6E4}" type="datetimeFigureOut">
              <a:rPr lang="ru-RU" smtClean="0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7B12-0DB4-4BE1-B9DF-D0D69EDD89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7859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2857DD-ABD8-42CA-AC8D-EDFC4C1DE6E4}" type="datetimeFigureOut">
              <a:rPr lang="ru-RU" smtClean="0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7B12-0DB4-4BE1-B9DF-D0D69EDD89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518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37427A-1D2E-4290-A514-3011A85589B0}" type="datetimeFigureOut">
              <a:rPr lang="ru-RU" smtClean="0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A3A31-3F3E-4D7D-B5C7-EEB36DFE47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338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8897A9-69A4-4025-BB9E-EDB9D6EEF5D1}" type="datetimeFigureOut">
              <a:rPr lang="ru-RU" smtClean="0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35423-A557-4196-9973-D1107E4340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014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F75821-2CB6-4862-BE7F-C70A1C8D02E0}" type="datetimeFigureOut">
              <a:rPr lang="ru-RU" smtClean="0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FC46C7-968D-4191-BB39-4F0F456DB6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18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21616D-2404-4788-A7E8-4058F7333126}" type="datetimeFigureOut">
              <a:rPr lang="ru-RU" smtClean="0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3B68B8-DA5B-4BA0-8B1A-BFAE1DD9BC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29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F560A0-7035-41BB-9066-D50B73942913}" type="datetimeFigureOut">
              <a:rPr lang="ru-RU" smtClean="0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2C85E-2336-42D7-B3E7-BC327BD900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535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97EE54-ABA2-4CBD-B7D4-D2E543808B84}" type="datetimeFigureOut">
              <a:rPr lang="ru-RU" smtClean="0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0B895-C5E4-4E2C-B3F6-0C1AF02714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046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02BB91-98FA-4CB3-8B18-EA96B6E3AA70}" type="datetimeFigureOut">
              <a:rPr lang="ru-RU" smtClean="0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880724-2DD3-41FB-A5BA-AE6A179ADF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277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A1465C-41F2-4F10-ADA8-AEECC76E8856}" type="datetimeFigureOut">
              <a:rPr lang="ru-RU" smtClean="0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C0976F-17F3-4C10-AFD9-7161B1FB37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466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B34236-4025-449C-A3FC-ADB942DF996B}" type="datetimeFigureOut">
              <a:rPr lang="ru-RU" smtClean="0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93E3B5-36D2-4CD2-AA1E-D10CE3FD89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804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E9650D-E4D4-48A7-97F5-24D48C8A5BB7}" type="datetimeFigureOut">
              <a:rPr lang="ru-RU" smtClean="0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0D8BC-668E-4EB7-9ED6-FB176F4412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78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32857DD-ABD8-42CA-AC8D-EDFC4C1DE6E4}" type="datetimeFigureOut">
              <a:rPr lang="ru-RU" smtClean="0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73027B12-0DB4-4BE1-B9DF-D0D69EDD89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41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Прямоугольник 7"/>
          <p:cNvSpPr>
            <a:spLocks noChangeArrowheads="1"/>
          </p:cNvSpPr>
          <p:nvPr/>
        </p:nvSpPr>
        <p:spPr bwMode="auto">
          <a:xfrm>
            <a:off x="899592" y="908720"/>
            <a:ext cx="6929437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«Ромашка»</a:t>
            </a:r>
          </a:p>
          <a:p>
            <a:pPr algn="ctr"/>
            <a:endParaRPr lang="ru-RU" sz="4000" b="1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«Три спаса» </a:t>
            </a:r>
            <a:r>
              <a:rPr lang="ru-RU" sz="40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40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40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341" name="Прямоугольник 8"/>
          <p:cNvSpPr>
            <a:spLocks noChangeArrowheads="1"/>
          </p:cNvSpPr>
          <p:nvPr/>
        </p:nvSpPr>
        <p:spPr bwMode="auto">
          <a:xfrm>
            <a:off x="4276923" y="2996952"/>
            <a:ext cx="248888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группа 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Подготовил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: 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Якубович Т.М.</a:t>
            </a:r>
          </a:p>
          <a:p>
            <a:pPr algn="r"/>
            <a:endParaRPr lang="ru-RU" sz="20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784887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tabLst>
                <a:tab pos="2971800" algn="l"/>
              </a:tabLs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    «ЯБЛОЧНЫЙ СПАС»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·        Беседа о плоде яблони – яблоке, «Лето уходит, яблочный спас приходит!»,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·       Дидактическая игра «Чудесный мешочек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«Овощи-фрукты»</a:t>
            </a:r>
            <a:endParaRPr lang="ru-RU" sz="2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2971800" algn="l"/>
              </a:tabLs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·       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Чтение русской народной сказки «Гуси – лебеди»,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·       Игры - забавы: «Пронеси яблочки в тарелочке», «Перенеси яблоко в ложке в лукошко»,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·       Просмотр мультфильма по сказке </a:t>
            </a:r>
            <a:r>
              <a:rPr lang="ru-RU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Сутеева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«Мешок яблок»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·       Решение проблемных ситуаций: У тебя гора яблок. Что ты будешь с ними делать? Яблоко не вмещается в рот. Как поступить?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·       Разгадывание загадок о яблоке, яблоне,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·       Рисование, аппликация, конструирование, лепка.</a:t>
            </a:r>
          </a:p>
          <a:p>
            <a:pPr eaLnBrk="0" hangingPunct="0">
              <a:tabLst>
                <a:tab pos="2971800" algn="l"/>
              </a:tabLst>
            </a:pPr>
            <a:endParaRPr lang="ru-RU" sz="2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2971800" algn="l"/>
              </a:tabLst>
            </a:pPr>
            <a:endParaRPr lang="ru-RU" sz="2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tabLst>
                <a:tab pos="2971800" algn="l"/>
              </a:tabLst>
            </a:pPr>
            <a:endParaRPr lang="ru-RU" sz="2400" b="1" i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3501008"/>
            <a:ext cx="77048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tabLst>
                <a:tab pos="2971800" algn="l"/>
              </a:tabLst>
            </a:pP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 этап – итоговый</a:t>
            </a:r>
          </a:p>
          <a:p>
            <a:pPr lvl="0" eaLnBrk="0" hangingPunct="0">
              <a:tabLst>
                <a:tab pos="2971800" algn="l"/>
              </a:tabLst>
            </a:pPr>
            <a:r>
              <a:rPr lang="ru-RU" sz="22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•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Презентация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проекта</a:t>
            </a:r>
          </a:p>
          <a:p>
            <a:pPr lvl="0" eaLnBrk="0" hangingPunct="0">
              <a:tabLst>
                <a:tab pos="2971800" algn="l"/>
              </a:tabLst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• Выставка поделок, аппликаций детей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hangingPunct="0">
              <a:tabLst>
                <a:tab pos="2971800" algn="l"/>
              </a:tabLst>
            </a:pPr>
            <a:r>
              <a:rPr lang="ru-RU" sz="2400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•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Праздничное чаепитие с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медовым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чак-чак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пирогами, слойками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яблок,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орехов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шоколадной колбасой с орехами, вареньем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яблок,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яблочным компотом, пюре, ореховым печеньем,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щербетом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различными видами орехов в шоколаде. </a:t>
            </a:r>
            <a:endParaRPr lang="ru-RU" sz="2400" i="1" dirty="0">
              <a:solidFill>
                <a:srgbClr val="E6B91E">
                  <a:lumMod val="50000"/>
                </a:srgb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88640"/>
            <a:ext cx="835292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    «ОРЕХОВЫЙ СПАС»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        Беседа «Ореховый спас»,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        Игра «Разбери орех»,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        Дидактическая игра «Чудесный мешочек»,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        Разучивание стихов, пословиц, поговорок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        Рассказ Андрея Т. «Путешествие в лес за орешками» по презентации. Рассматривание фото леса, кедра, шишек.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        Рисование, аппликация, конструирование, лепка.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131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26064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Изучение свойств меда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9" y="744499"/>
            <a:ext cx="3035713" cy="2470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62" y="744499"/>
            <a:ext cx="2590397" cy="2628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2727"/>
            <a:ext cx="4718652" cy="2122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51"/>
          <a:stretch/>
        </p:blipFill>
        <p:spPr>
          <a:xfrm>
            <a:off x="4970172" y="4034414"/>
            <a:ext cx="3672408" cy="2661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6" r="13115"/>
          <a:stretch/>
        </p:blipFill>
        <p:spPr>
          <a:xfrm>
            <a:off x="3016424" y="1445491"/>
            <a:ext cx="3384377" cy="2344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5469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38740" y="476672"/>
            <a:ext cx="393236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Попробуем мед на вкус:</a:t>
            </a:r>
          </a:p>
          <a:p>
            <a:pPr lvl="0"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Медовый «</a:t>
            </a:r>
            <a:r>
              <a:rPr lang="ru-RU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Чак-чак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6" r="22891"/>
          <a:stretch/>
        </p:blipFill>
        <p:spPr>
          <a:xfrm>
            <a:off x="107504" y="1328215"/>
            <a:ext cx="2880320" cy="2704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8" r="31641"/>
          <a:stretch/>
        </p:blipFill>
        <p:spPr>
          <a:xfrm>
            <a:off x="2771800" y="3711234"/>
            <a:ext cx="2880320" cy="3146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3" r="23983"/>
          <a:stretch/>
        </p:blipFill>
        <p:spPr>
          <a:xfrm>
            <a:off x="5508104" y="1430779"/>
            <a:ext cx="2880320" cy="2632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9353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75564" y="476672"/>
            <a:ext cx="4458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Просмотр «Мешок яблок»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7055768" cy="3173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82595"/>
            <a:ext cx="5832648" cy="2623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3029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32762"/>
            <a:ext cx="6876256" cy="3093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898903"/>
            <a:ext cx="1872208" cy="2869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4" b="14629"/>
          <a:stretch/>
        </p:blipFill>
        <p:spPr>
          <a:xfrm>
            <a:off x="827584" y="3888911"/>
            <a:ext cx="1728192" cy="2888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867989"/>
            <a:ext cx="2088232" cy="290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051350" y="135923"/>
            <a:ext cx="5720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Объемная аппликация «Яблонька»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780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961779"/>
            <a:ext cx="3373724" cy="4890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3187813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6632"/>
            <a:ext cx="3014005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8038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" y="44624"/>
            <a:ext cx="2901567" cy="45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64215"/>
            <a:ext cx="3378556" cy="5283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82" y="2822448"/>
            <a:ext cx="3170881" cy="3905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747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33664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38330"/>
            <a:ext cx="2323559" cy="3098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19" y="535162"/>
            <a:ext cx="4499992" cy="337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0" b="26057"/>
          <a:stretch/>
        </p:blipFill>
        <p:spPr>
          <a:xfrm>
            <a:off x="251520" y="539927"/>
            <a:ext cx="2535536" cy="3416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175115" y="116629"/>
            <a:ext cx="5243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Готовим сами! </a:t>
            </a:r>
            <a:r>
              <a:rPr lang="ru-RU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Вкусняшки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из яблок!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89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4459" y="116629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ru-RU" sz="2400" b="1" i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4544" y="116629"/>
            <a:ext cx="2924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Яблочное </a:t>
            </a:r>
            <a:r>
              <a:rPr lang="ru-RU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чайпитие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78294"/>
            <a:ext cx="5052053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923" y="2636912"/>
            <a:ext cx="5628117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9665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Прямоугольник 5"/>
          <p:cNvSpPr>
            <a:spLocks noChangeArrowheads="1"/>
          </p:cNvSpPr>
          <p:nvPr/>
        </p:nvSpPr>
        <p:spPr bwMode="auto">
          <a:xfrm>
            <a:off x="395536" y="116632"/>
            <a:ext cx="8001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Актуальность</a:t>
            </a:r>
          </a:p>
          <a:p>
            <a:pPr algn="r"/>
            <a:endParaRPr lang="ru-RU" sz="3200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548680"/>
            <a:ext cx="8964488" cy="5996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с исконными русскими праздниками урожая –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спасами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доступной игровой и творческой форме закладывает основы уважения к истории и культуре своего народа, чувства принадлежности к нему, а также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дают возможность детям соприкоснуться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природой во всех ее проявлениях: насекомые, травы, цветы, деревья, фрукты, овощи, орехи и т.д.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750"/>
              </a:spcBef>
              <a:spcAft>
                <a:spcPts val="75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Экологическое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 начинается со знакомства с объектами ближайшего окружения, с которыми ребенок сталкивается каждый день. В любой местности России можно найти интересные для наблюдений природные объекты: деревья, травы, насекомых, птиц. Огромную роль в экологическом образовании детей дошкольного возраста играет практическая, исследовательская деятельность, как ведущий способ познания окружающего мира в природных условиях. Ведь в процессе детского исследования ребенок получает конкретные познавательные навыки: учится наблюдать, рассуждать, планировать работу, учится прогнозировать результат, экспериментировать, сравнивать, анализировать, делать выводы и обобщения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750"/>
              </a:spcBef>
              <a:spcAft>
                <a:spcPts val="750"/>
              </a:spcAft>
            </a:pP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6192688" cy="2785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b="24663"/>
          <a:stretch/>
        </p:blipFill>
        <p:spPr>
          <a:xfrm>
            <a:off x="5171028" y="3861048"/>
            <a:ext cx="2232248" cy="2913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12959" b="26142"/>
          <a:stretch/>
        </p:blipFill>
        <p:spPr>
          <a:xfrm>
            <a:off x="430314" y="3904540"/>
            <a:ext cx="1926572" cy="274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0" b="19151"/>
          <a:stretch/>
        </p:blipFill>
        <p:spPr>
          <a:xfrm>
            <a:off x="2897203" y="3871994"/>
            <a:ext cx="1720982" cy="2771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804689" y="332656"/>
            <a:ext cx="2814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Лепка «Кедровая шишка»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69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" t="18249" r="-959" b="30701"/>
          <a:stretch/>
        </p:blipFill>
        <p:spPr>
          <a:xfrm>
            <a:off x="6237105" y="390972"/>
            <a:ext cx="253799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/>
        </p:blipFill>
        <p:spPr>
          <a:xfrm>
            <a:off x="623926" y="274340"/>
            <a:ext cx="2303311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0" b="10751"/>
          <a:stretch/>
        </p:blipFill>
        <p:spPr>
          <a:xfrm>
            <a:off x="3236345" y="3573015"/>
            <a:ext cx="2646914" cy="3072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15351"/>
          <a:stretch/>
        </p:blipFill>
        <p:spPr>
          <a:xfrm>
            <a:off x="6588224" y="3621000"/>
            <a:ext cx="2088232" cy="2824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8001"/>
          <a:stretch/>
        </p:blipFill>
        <p:spPr>
          <a:xfrm>
            <a:off x="395536" y="3680049"/>
            <a:ext cx="2075324" cy="2858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b="39500"/>
          <a:stretch/>
        </p:blipFill>
        <p:spPr>
          <a:xfrm>
            <a:off x="3285710" y="332656"/>
            <a:ext cx="2597549" cy="2910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3605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188640"/>
            <a:ext cx="2599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Раскрашивание желудя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96" y="595889"/>
            <a:ext cx="5796136" cy="2607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36350"/>
          <a:stretch/>
        </p:blipFill>
        <p:spPr>
          <a:xfrm>
            <a:off x="-54391" y="3175500"/>
            <a:ext cx="2189914" cy="2300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2" b="39871"/>
          <a:stretch/>
        </p:blipFill>
        <p:spPr>
          <a:xfrm>
            <a:off x="5422324" y="4985792"/>
            <a:ext cx="190249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5" t="18728" r="3785" b="30194"/>
          <a:stretch/>
        </p:blipFill>
        <p:spPr>
          <a:xfrm>
            <a:off x="3846440" y="3203147"/>
            <a:ext cx="19024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33201"/>
          <a:stretch/>
        </p:blipFill>
        <p:spPr>
          <a:xfrm>
            <a:off x="1959330" y="4375384"/>
            <a:ext cx="2213721" cy="2428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14"/>
          <a:stretch/>
        </p:blipFill>
        <p:spPr>
          <a:xfrm>
            <a:off x="7324820" y="2861748"/>
            <a:ext cx="1769194" cy="2843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2077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58" y="580030"/>
            <a:ext cx="4573867" cy="2057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915" y="1700809"/>
            <a:ext cx="4030851" cy="1813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39" y="4656832"/>
            <a:ext cx="4607393" cy="2072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94" y="3140968"/>
            <a:ext cx="4535488" cy="2040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25243" y="188640"/>
            <a:ext cx="541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Рассказ Андрея «Путешествие за орешками в лес»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436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6" y="-16939"/>
            <a:ext cx="2499742" cy="3332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29"/>
          <a:stretch/>
        </p:blipFill>
        <p:spPr>
          <a:xfrm>
            <a:off x="2802744" y="269795"/>
            <a:ext cx="2895786" cy="2759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315" y="116632"/>
            <a:ext cx="2895786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9" y="3415551"/>
            <a:ext cx="2607820" cy="3477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733" y="3038442"/>
            <a:ext cx="2821100" cy="3761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11" y="3654799"/>
            <a:ext cx="2394266" cy="3192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538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10" y="631446"/>
            <a:ext cx="6197165" cy="278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2" r="28612"/>
          <a:stretch/>
        </p:blipFill>
        <p:spPr>
          <a:xfrm>
            <a:off x="3314945" y="4614697"/>
            <a:ext cx="2880320" cy="2132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4" r="24941"/>
          <a:stretch/>
        </p:blipFill>
        <p:spPr>
          <a:xfrm>
            <a:off x="5903640" y="3419098"/>
            <a:ext cx="3240360" cy="2416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0" r="26994"/>
          <a:stretch/>
        </p:blipFill>
        <p:spPr>
          <a:xfrm>
            <a:off x="146593" y="3573016"/>
            <a:ext cx="3168352" cy="2262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835696" y="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Орехи на любой вкус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39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0" b="38051"/>
          <a:stretch/>
        </p:blipFill>
        <p:spPr>
          <a:xfrm>
            <a:off x="395536" y="3212976"/>
            <a:ext cx="3084913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5" t="7227" r="40938" b="-7227"/>
          <a:stretch/>
        </p:blipFill>
        <p:spPr>
          <a:xfrm>
            <a:off x="4210992" y="3645024"/>
            <a:ext cx="4500733" cy="3338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 r="27551"/>
          <a:stretch/>
        </p:blipFill>
        <p:spPr>
          <a:xfrm>
            <a:off x="4391245" y="9579"/>
            <a:ext cx="4320480" cy="3475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2" r="20798"/>
          <a:stretch/>
        </p:blipFill>
        <p:spPr>
          <a:xfrm>
            <a:off x="192314" y="188640"/>
            <a:ext cx="419039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6814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597" y="0"/>
            <a:ext cx="9144000" cy="7316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процессе реализации проекта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расширились знания детей о духовных ценностях, традициях и обычаях русского народа, о профессиях (пасечник, механизатор, пекарь, садовник). •улучшилось понимание о необходимости бережного отношения к природе, о пользе мёда, яблок, орехов. 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речь обогатилась новыми пословицами и поговорками 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Спасах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также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проихошло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знакомство с новыми словами (Спас, урожай, пасечник, соты, освящение и другие). 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научились создавать тематические поделки: рисунки, аппликации и лепка с использованием разных техник, отражая символы праздников.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• появился интерес к русским традициям, уважение к труду людей и дарам природы, дети с удовольствием хотят участвовать  в народных играх. 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дети получили тактильные и вкусовые впечатления (с учётом безопасности) от знакомства с продуктами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Спасов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произошло улучшение взаимодействия с родителями: повысился уровень компетентности родителей в вопросах духовно-нравственного воспитания дошкольников.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совместное участие родителей и детей в приготовлении и организации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чайпития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очень понравилось детям, они с удовольствием рассказывали поэтапно весь процесс, чем развивали свою речь и способность строить повествовательный рассказ. </a:t>
            </a: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336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Прямоугольник 6"/>
          <p:cNvSpPr>
            <a:spLocks noChangeArrowheads="1"/>
          </p:cNvSpPr>
          <p:nvPr/>
        </p:nvSpPr>
        <p:spPr bwMode="auto">
          <a:xfrm>
            <a:off x="323528" y="692696"/>
            <a:ext cx="8820472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литература: 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Комарова Н.Г., Грибова Л.Ф. «Мир, в котором я живу», М.: 2006.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Николаева С.Н. «Экологическое воспитание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детского сада», М.: Мозаика-Синтез, 2022.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Колдина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Д.Н. «Аппликация в детском саду. Конспекты занятий с детьми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4-5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лет. – М. Мозаика-Синтез.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Рыжова Н.А. «Экологическая тропинка в детском саду» – М.: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Линка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Пресс, 2009.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539552" y="188640"/>
            <a:ext cx="80597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12776"/>
            <a:ext cx="4104456" cy="52704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9469" y="-51758"/>
            <a:ext cx="88569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ерез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 познакомить детей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обычаями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народа. Приобщать к русским народным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традициям. Продолжать экологическое воспитание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посредством проведения русских праздников (Медовый, Яблочный, Ореховый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разными объектами живой природы.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7480" y="1124744"/>
            <a:ext cx="8976519" cy="5563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807720" algn="l"/>
              </a:tabLst>
            </a:pP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2800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с праздниками Медовый, Яблочный и Ореховый Спас и его традициями.</a:t>
            </a: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чувство причастности к истории Родины через знакомство с народными праздниками и традициями.</a:t>
            </a: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Активизировать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познавательную деятельность детей путем приобщения к истории и культуре русского народа.</a:t>
            </a: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любовь к родному краю, к русским традициям.</a:t>
            </a: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Закреплять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умение отражать свои впечатления в продуктивных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видах деятельности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побуждать детей к проявлению творчества.            </a:t>
            </a: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восприятие музыки, художественной литературы, фольклора.</a:t>
            </a: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самостоятельной творческой деятельности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(изобразительной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конструктивной, музыкальной и др.).</a:t>
            </a: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Сформированы представления о полезных свойствах меда и плодовых культур, как экологически чистых п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родуктах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Закреплены знания о правилах поведения в природе.</a:t>
            </a: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детей воспитано бережное отношение к природе.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998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908720"/>
            <a:ext cx="7830616" cy="473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Ожидаемый результат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400" b="1" i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Дети:</a:t>
            </a:r>
            <a:r>
              <a:rPr lang="ru-RU" sz="24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знают названия трех </a:t>
            </a:r>
            <a:r>
              <a:rPr lang="ru-RU" sz="2000" dirty="0" err="1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спасов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(Медовый, Яблочный, Ореховый), их основные символы (мед/пчелы, яблоки, орехи) и связь с дарами природы/урожаем.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обогащен словарь по теме (Спас, урожай, пасечник, соты и др.), используют в речи простые пословицы/поговорки о </a:t>
            </a:r>
            <a:r>
              <a:rPr lang="ru-RU" sz="2000" dirty="0" err="1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спасах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создают тематические поделки (рисунки, аппликации, лепку) с использованием разных техник, отражая символы праздников.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проявляют интерес и любознательность к русским традициям, уважением к труду взрослых (пчеловод, </a:t>
            </a:r>
            <a:r>
              <a:rPr lang="ru-RU" sz="2000" dirty="0" err="1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саловод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и дарам природы, с удовольствием участвуют в народных играх.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3568" y="908720"/>
            <a:ext cx="7830616" cy="5105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демонстрируют  бережное отношение к природным дарам — мёду, яблокам, орехам и растениям в целом 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познакомятся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поговорками, пословицами, загадками, стихами о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трех </a:t>
            </a:r>
            <a:r>
              <a:rPr lang="ru-RU" sz="2000" dirty="0" err="1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спасах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</a:t>
            </a:r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0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продолжение освоения метода проектирования – метод организации насыщенной детской деятельности, который дает возможность расширять образовательное пространство, придать ему новые формы, эффективно развивать творческое и познавательное мышление дошкольников.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740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476672"/>
            <a:ext cx="6534472" cy="7119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Родители:</a:t>
            </a:r>
            <a:r>
              <a:rPr lang="ru-RU" sz="2000" b="1" i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i="1" u="sng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228600"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 с детьми примут участие в приготовлении различных блюд для проведения трех 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Спасов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indent="228600">
              <a:spcBef>
                <a:spcPts val="1125"/>
              </a:spcBef>
              <a:spcAft>
                <a:spcPts val="1125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организуют досуговые мероприятия по изучени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растений, рассматриванию плодов совместно с детьми по темам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пасов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b="1" i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 </a:t>
            </a:r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проектной </a:t>
            </a:r>
            <a:r>
              <a:rPr lang="ru-RU" sz="2400" b="1" i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</a:t>
            </a:r>
            <a:r>
              <a:rPr lang="ru-RU" sz="24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потребление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пищу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различных кондитерских изделий приготовленных детьми, совместно с родителями (по темам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спасов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b="1" i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 проекта: 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оформление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выставки различных сортов меда, орех, яблок (по дням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Спасов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116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Прямоугольник 4"/>
          <p:cNvSpPr>
            <a:spLocks noChangeArrowheads="1"/>
          </p:cNvSpPr>
          <p:nvPr/>
        </p:nvSpPr>
        <p:spPr bwMode="auto">
          <a:xfrm>
            <a:off x="461588" y="836712"/>
            <a:ext cx="871537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90488" algn="ctr"/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проекта</a:t>
            </a:r>
          </a:p>
          <a:p>
            <a:pPr indent="90488"/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 – исследовательский;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0488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года;</a:t>
            </a:r>
          </a:p>
          <a:p>
            <a:pPr indent="90488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воспитатели, дети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родители;</a:t>
            </a:r>
          </a:p>
          <a:p>
            <a:pPr indent="90488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недели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11.08.25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.08.25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0" hangingPunct="0">
              <a:tabLst>
                <a:tab pos="2971800" algn="l"/>
              </a:tabLst>
            </a:pPr>
            <a:endParaRPr lang="ru-RU" sz="3200" b="1" i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tabLst>
                <a:tab pos="2971800" algn="l"/>
              </a:tabLst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Этапы </a:t>
            </a:r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проекта</a:t>
            </a:r>
            <a:endParaRPr lang="ru-RU" sz="3200" i="1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2971800" algn="l"/>
              </a:tabLst>
            </a:pPr>
            <a:r>
              <a:rPr lang="en-US" sz="2400" dirty="0">
                <a:latin typeface="Times New Roman" pitchFamily="18" charset="0"/>
                <a:ea typeface="Calibri" pitchFamily="34" charset="0"/>
              </a:rPr>
              <a:t>I </a:t>
            </a:r>
            <a:r>
              <a:rPr lang="ru-RU" sz="2400" dirty="0">
                <a:latin typeface="Times New Roman" pitchFamily="18" charset="0"/>
                <a:ea typeface="Calibri" pitchFamily="34" charset="0"/>
              </a:rPr>
              <a:t>этап – подготовительный</a:t>
            </a:r>
          </a:p>
          <a:p>
            <a:pPr eaLnBrk="0" hangingPunct="0">
              <a:tabLst>
                <a:tab pos="2971800" algn="l"/>
              </a:tabLst>
            </a:pPr>
            <a:r>
              <a:rPr lang="en-US" sz="2400" dirty="0">
                <a:latin typeface="Times New Roman" pitchFamily="18" charset="0"/>
                <a:ea typeface="Calibri" pitchFamily="34" charset="0"/>
              </a:rPr>
              <a:t>II</a:t>
            </a:r>
            <a:r>
              <a:rPr lang="ru-RU" sz="2400" dirty="0">
                <a:latin typeface="Times New Roman" pitchFamily="18" charset="0"/>
                <a:ea typeface="Calibri" pitchFamily="34" charset="0"/>
              </a:rPr>
              <a:t> этап – реализация проекта</a:t>
            </a:r>
          </a:p>
          <a:p>
            <a:pPr eaLnBrk="0" hangingPunct="0">
              <a:tabLst>
                <a:tab pos="2971800" algn="l"/>
              </a:tabLst>
            </a:pPr>
            <a:r>
              <a:rPr lang="en-US" sz="2400" dirty="0">
                <a:latin typeface="Times New Roman" pitchFamily="18" charset="0"/>
                <a:ea typeface="Calibri" pitchFamily="34" charset="0"/>
              </a:rPr>
              <a:t>III</a:t>
            </a:r>
            <a:r>
              <a:rPr lang="ru-RU" sz="2400" dirty="0">
                <a:latin typeface="Times New Roman" pitchFamily="18" charset="0"/>
                <a:ea typeface="Calibri" pitchFamily="34" charset="0"/>
              </a:rPr>
              <a:t> этап – презентация проекта</a:t>
            </a:r>
          </a:p>
          <a:p>
            <a:pPr indent="90488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0488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Прямоугольник 4"/>
          <p:cNvSpPr>
            <a:spLocks noChangeArrowheads="1"/>
          </p:cNvSpPr>
          <p:nvPr/>
        </p:nvSpPr>
        <p:spPr bwMode="auto">
          <a:xfrm>
            <a:off x="611560" y="692696"/>
            <a:ext cx="8143875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2971800" algn="l"/>
              </a:tabLst>
            </a:pP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этап –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подготовительный</a:t>
            </a:r>
            <a:endParaRPr lang="ru-RU" sz="28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  <a:buFontTx/>
              <a:buChar char="•"/>
              <a:tabLst>
                <a:tab pos="2971800" algn="l"/>
              </a:tabLst>
            </a:pP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знакомство 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родителей с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темой и идеей 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проекта.</a:t>
            </a:r>
          </a:p>
          <a:p>
            <a:pPr eaLnBrk="0" hangingPunct="0">
              <a:lnSpc>
                <a:spcPct val="150000"/>
              </a:lnSpc>
              <a:buFontTx/>
              <a:buChar char="•"/>
              <a:tabLst>
                <a:tab pos="2971800" algn="l"/>
              </a:tabLs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подбор 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художественной литературы: поговорки, стихи, сказки, загадки о </a:t>
            </a:r>
            <a:r>
              <a:rPr lang="ru-R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спасах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eaLnBrk="0" hangingPunct="0">
              <a:lnSpc>
                <a:spcPct val="150000"/>
              </a:lnSpc>
              <a:buFontTx/>
              <a:buChar char="•"/>
              <a:tabLst>
                <a:tab pos="2971800" algn="l"/>
              </a:tabLs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поисковая 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по подбору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дидактического, 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иллюстративного, литературного, аудио и видео материала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eaLnBrk="0" hangingPunct="0">
              <a:lnSpc>
                <a:spcPct val="150000"/>
              </a:lnSpc>
              <a:buFontTx/>
              <a:buChar char="•"/>
              <a:tabLst>
                <a:tab pos="2971800" algn="l"/>
              </a:tabLs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подбор материала для изобразительной и продуктивной деятельности.</a:t>
            </a:r>
          </a:p>
          <a:p>
            <a:pPr eaLnBrk="0" hangingPunct="0">
              <a:lnSpc>
                <a:spcPct val="150000"/>
              </a:lnSpc>
              <a:buFontTx/>
              <a:buChar char="•"/>
              <a:tabLst>
                <a:tab pos="2971800" algn="l"/>
              </a:tabLs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составление плана работы педагога</a:t>
            </a:r>
            <a:endParaRPr lang="ru-RU" sz="2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Прямоугольник 4"/>
          <p:cNvSpPr>
            <a:spLocks noChangeArrowheads="1"/>
          </p:cNvSpPr>
          <p:nvPr/>
        </p:nvSpPr>
        <p:spPr bwMode="auto">
          <a:xfrm>
            <a:off x="539552" y="260648"/>
            <a:ext cx="8568952" cy="68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tabLst>
                <a:tab pos="2971800" algn="l"/>
              </a:tabLst>
            </a:pP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 этап - реализация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проекта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• 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Формы работы с детьми: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    «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МЕДОВЫЙ 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СПАС»: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·       Сюжетно-ролевые игры: «Пасека»; игровой сюжет «Идём на пасеку»; «Пчелиная семья»;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·       Ситуации общения: «Зачем нужны пчёлы?», «Откуда берётся мёд?», «Зачем нужен мёд?».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·       Беседа: «Правила поведения на пасеке»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·       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Знакомство с профессией – пчеловод.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·       Рассказ-беседа «Пчелка — трудолюбивое насекомое», «Мед – источник здоровья и красоты»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·       Вечер загадок «Чудесный сундучок».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·       Опытно-исследовательская деятельность: опыт знакомство со свойствами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мёда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endParaRPr lang="ru-RU" sz="2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2971800" algn="l"/>
              </a:tabLs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·       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Беседы по темам: «Роль пчелы в природе», «Как сохранить пчёл?»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·       Просмотр мультфильма «Пчёлка Майя»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1871</TotalTime>
  <Words>1084</Words>
  <Application>Microsoft Office PowerPoint</Application>
  <PresentationFormat>Экран (4:3)</PresentationFormat>
  <Paragraphs>126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Symbol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172</cp:revision>
  <cp:lastPrinted>2025-10-27T16:15:48Z</cp:lastPrinted>
  <dcterms:created xsi:type="dcterms:W3CDTF">2015-03-22T10:34:05Z</dcterms:created>
  <dcterms:modified xsi:type="dcterms:W3CDTF">2025-10-27T17:06:23Z</dcterms:modified>
</cp:coreProperties>
</file>