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26"/>
  </p:notesMasterIdLst>
  <p:sldIdLst>
    <p:sldId id="256" r:id="rId2"/>
    <p:sldId id="274" r:id="rId3"/>
    <p:sldId id="299" r:id="rId4"/>
    <p:sldId id="276" r:id="rId5"/>
    <p:sldId id="300" r:id="rId6"/>
    <p:sldId id="301" r:id="rId7"/>
    <p:sldId id="277" r:id="rId8"/>
    <p:sldId id="280" r:id="rId9"/>
    <p:sldId id="281" r:id="rId10"/>
    <p:sldId id="279" r:id="rId11"/>
    <p:sldId id="303" r:id="rId12"/>
    <p:sldId id="304" r:id="rId13"/>
    <p:sldId id="305" r:id="rId14"/>
    <p:sldId id="309" r:id="rId15"/>
    <p:sldId id="308" r:id="rId16"/>
    <p:sldId id="307" r:id="rId17"/>
    <p:sldId id="310" r:id="rId18"/>
    <p:sldId id="311" r:id="rId19"/>
    <p:sldId id="312" r:id="rId20"/>
    <p:sldId id="313" r:id="rId21"/>
    <p:sldId id="302" r:id="rId22"/>
    <p:sldId id="273" r:id="rId23"/>
    <p:sldId id="258" r:id="rId24"/>
    <p:sldId id="259" r:id="rId25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1" autoAdjust="0"/>
    <p:restoredTop sz="94470" autoAdjust="0"/>
  </p:normalViewPr>
  <p:slideViewPr>
    <p:cSldViewPr>
      <p:cViewPr varScale="1">
        <p:scale>
          <a:sx n="111" d="100"/>
          <a:sy n="111" d="100"/>
        </p:scale>
        <p:origin x="8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1E6D927-75CD-43D4-B5A7-BD373054A954}" type="datetimeFigureOut">
              <a:rPr lang="ru-RU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AAD72DD-619E-425A-9FC3-5760BFB9E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3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76BC69-2FC4-4708-94D5-0F889A615E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7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C8CD5-AE2B-467E-AAD8-5B7AA29DF652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4C802-1624-4461-8243-48E79E2149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3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5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12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6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85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18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7427A-1D2E-4290-A514-3011A85589B0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A3A31-3F3E-4D7D-B5C7-EEB36DFE4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3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897A9-69A4-4025-BB9E-EDB9D6EEF5D1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35423-A557-4196-9973-D1107E4340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1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75821-2CB6-4862-BE7F-C70A1C8D02E0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C46C7-968D-4191-BB39-4F0F456DB6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8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1616D-2404-4788-A7E8-4058F7333126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B68B8-DA5B-4BA0-8B1A-BFAE1DD9BC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9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560A0-7035-41BB-9066-D50B73942913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2C85E-2336-42D7-B3E7-BC327BD900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3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7EE54-ABA2-4CBD-B7D4-D2E543808B84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B895-C5E4-4E2C-B3F6-0C1AF02714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4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2BB91-98FA-4CB3-8B18-EA96B6E3AA70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80724-2DD3-41FB-A5BA-AE6A179ADF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7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1465C-41F2-4F10-ADA8-AEECC76E8856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0976F-17F3-4C10-AFD9-7161B1FB3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6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B34236-4025-449C-A3FC-ADB942DF996B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3E3B5-36D2-4CD2-AA1E-D10CE3FD89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0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9650D-E4D4-48A7-97F5-24D48C8A5BB7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0D8BC-668E-4EB7-9ED6-FB176F4412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8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1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899592" y="908720"/>
            <a:ext cx="692943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  <a:br>
              <a:rPr lang="ru-RU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br>
              <a:rPr lang="ru-RU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«Ромашка»</a:t>
            </a:r>
          </a:p>
          <a:p>
            <a:pPr algn="ctr"/>
            <a:endParaRPr lang="ru-RU" sz="4000" b="1" i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92D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«Лук – здоровью друг» </a:t>
            </a:r>
            <a:r>
              <a:rPr lang="ru-RU" sz="4000" i="1" dirty="0">
                <a:solidFill>
                  <a:srgbClr val="92D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rgbClr val="92D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4000" i="1" dirty="0">
              <a:solidFill>
                <a:srgbClr val="92D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4276923" y="2996952"/>
            <a:ext cx="248888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>
                <a:solidFill>
                  <a:srgbClr val="92D050"/>
                </a:solidFill>
                <a:latin typeface="Times New Roman" pitchFamily="18" charset="0"/>
              </a:rPr>
              <a:t>Подготовил</a:t>
            </a:r>
            <a:r>
              <a:rPr lang="ru-RU" sz="2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solidFill>
                  <a:srgbClr val="92D050"/>
                </a:solidFill>
                <a:latin typeface="Times New Roman" pitchFamily="18" charset="0"/>
              </a:rPr>
              <a:t>: </a:t>
            </a:r>
            <a:r>
              <a:rPr lang="ru-RU" sz="2000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Якубович Т.М.</a:t>
            </a:r>
          </a:p>
          <a:p>
            <a:pPr algn="r"/>
            <a:endParaRPr lang="ru-RU" sz="2000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84887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971800" algn="l"/>
              </a:tabLs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дидактические игры: лото «Овощи, фрукты», «Разложи по порядку», «Во саду в огороде», «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Повар»,«Что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где растет», «Что растет на огороде?», разрезные картинки «Овощи, фрукты».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С/Р игра Магазин «Овощи и фрукты».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коллективная работа «Луковая грядка».</a:t>
            </a:r>
          </a:p>
          <a:p>
            <a:pPr algn="ctr" eaLnBrk="0" hangingPunct="0">
              <a:tabLst>
                <a:tab pos="2971800" algn="l"/>
              </a:tabLst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1800" algn="l"/>
              </a:tabLs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– итоговый</a:t>
            </a:r>
          </a:p>
          <a:p>
            <a:pPr algn="ctr" eaLnBrk="0" hangingPunct="0">
              <a:tabLst>
                <a:tab pos="2971800" algn="l"/>
              </a:tabLst>
            </a:pPr>
            <a:endParaRPr lang="ru-RU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1800" algn="l"/>
              </a:tabLst>
            </a:pPr>
            <a:r>
              <a:rPr lang="ru-RU" sz="2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проекта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Угощаемся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луком с нашего чудо – огорода.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коллективной работы «Витаминная грядка».</a:t>
            </a:r>
          </a:p>
          <a:p>
            <a:pPr algn="ctr" eaLnBrk="0" hangingPunct="0">
              <a:tabLst>
                <a:tab pos="2971800" algn="l"/>
              </a:tabLst>
            </a:pPr>
            <a:endParaRPr lang="ru-RU" sz="2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изучение посадочного материала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0" y="692696"/>
            <a:ext cx="2049675" cy="405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48" y="1631249"/>
            <a:ext cx="2376690" cy="426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13" y="3045396"/>
            <a:ext cx="2365038" cy="381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2" y="2273546"/>
            <a:ext cx="2491737" cy="399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46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9" y="188640"/>
            <a:ext cx="2600406" cy="336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45" y="3260236"/>
            <a:ext cx="2186988" cy="358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" y="332656"/>
            <a:ext cx="2126902" cy="326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48" y="3230325"/>
            <a:ext cx="2399962" cy="364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935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47" y="26920"/>
            <a:ext cx="2530692" cy="390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14" y="2734308"/>
            <a:ext cx="2314831" cy="406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88" y="2681076"/>
            <a:ext cx="2407331" cy="415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1761"/>
            <a:ext cx="2393033" cy="380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302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31100"/>
          <a:stretch/>
        </p:blipFill>
        <p:spPr>
          <a:xfrm>
            <a:off x="2935102" y="1268760"/>
            <a:ext cx="308491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8" b="31859"/>
          <a:stretch/>
        </p:blipFill>
        <p:spPr>
          <a:xfrm>
            <a:off x="6090246" y="2813853"/>
            <a:ext cx="3053579" cy="4047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4"/>
          <a:stretch/>
        </p:blipFill>
        <p:spPr>
          <a:xfrm>
            <a:off x="107503" y="44624"/>
            <a:ext cx="2736304" cy="432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478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Посадка лука и уход за всходами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1" y="1214755"/>
            <a:ext cx="6269173" cy="282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5"/>
          <a:stretch/>
        </p:blipFill>
        <p:spPr>
          <a:xfrm>
            <a:off x="3242090" y="4221088"/>
            <a:ext cx="5612755" cy="273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655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2" y="31172"/>
            <a:ext cx="784388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59564"/>
            <a:ext cx="7332676" cy="329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198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1"/>
          <a:stretch/>
        </p:blipFill>
        <p:spPr>
          <a:xfrm>
            <a:off x="5354" y="9987"/>
            <a:ext cx="3084913" cy="46805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>
          <a:xfrm>
            <a:off x="3090267" y="980728"/>
            <a:ext cx="3084913" cy="4869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6171822" y="1916831"/>
            <a:ext cx="2972178" cy="49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6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6" t="8523" r="32308" b="32802"/>
          <a:stretch/>
        </p:blipFill>
        <p:spPr>
          <a:xfrm>
            <a:off x="539552" y="476672"/>
            <a:ext cx="2011607" cy="624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13650" r="49966" b="31100"/>
          <a:stretch/>
        </p:blipFill>
        <p:spPr>
          <a:xfrm>
            <a:off x="3696454" y="960425"/>
            <a:ext cx="1751013" cy="575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9" t="11550" r="17490" b="31100"/>
          <a:stretch/>
        </p:blipFill>
        <p:spPr>
          <a:xfrm>
            <a:off x="6588224" y="2461083"/>
            <a:ext cx="1872208" cy="426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0144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6867"/>
            <a:ext cx="2700878" cy="600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22082"/>
            <a:ext cx="2464585" cy="547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60" y="1023253"/>
            <a:ext cx="2361594" cy="525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66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395536" y="116632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algn="r"/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23598"/>
            <a:ext cx="9036496" cy="580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в нынешнем мире проблемы экологии стоят на одном из ведущих мест, и на данный момент главной задачей является воспитание экологически грамотного человека. В раннем возрасте ребенок начинает познавать и открывать для себя все многообразие окружающего его мира, он учится замечать красоту природы и видеть, насколько разнообразны и многочисленны ее обитатели. В этом возрасте ребенок начинает знакомиться с растительным миром, у него формируются первые представления об овощах. Лук один из представителей многообразного мира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Огромную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в экологическом воспитании детей играет практическая, исследовательская деятельность.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даст возможность детям задуматься: как растет лук, какие условия необходимы для его роста и чем же он полезен. Умение самим посадить репчатый лук, ухаживать за ним, вырастить  лук зеленый, пронаблюдать, как и насколько быстро вырастет он в перо, при этом учесть, что посадка лука на перо может быть выполнена в самом различном виде, вселяет в них чувство гордости и победы. А самое важное – это хороший способ употреблять в пищу собственные экологически чистые продукты.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0"/>
          <a:stretch/>
        </p:blipFill>
        <p:spPr>
          <a:xfrm>
            <a:off x="107504" y="608112"/>
            <a:ext cx="3084913" cy="588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4" t="-249" r="2334" b="19400"/>
          <a:stretch/>
        </p:blipFill>
        <p:spPr>
          <a:xfrm>
            <a:off x="3069966" y="951075"/>
            <a:ext cx="3084913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0"/>
          <a:stretch/>
        </p:blipFill>
        <p:spPr>
          <a:xfrm>
            <a:off x="6183028" y="1535767"/>
            <a:ext cx="2689377" cy="495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20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0"/>
            <a:ext cx="7254552" cy="664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проекта: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дети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научились сажать лук и ухаживать за ним.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процессе работы над проектом дошкольники рассматривали рост лука, отметили его роль как лекарственного сырья.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дети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познакомились с художественной литературой о луке: поговорки, стихи, загадки.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у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сформировались знания и представления о росте зеленого лука в комнатных условиях.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расширился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кругозор и мыслительная деятельность детей. Сам процесс и результат проекта принес детям удовлетворение, радость переживания, осознания собственных умений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3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indent="449263" eaLnBrk="1" hangingPunct="1">
              <a:defRPr/>
            </a:pPr>
            <a: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  <a:t/>
            </a:r>
            <a:b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</a:br>
            <a: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  <a:t/>
            </a:r>
            <a:b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</a:br>
            <a: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  <a:t/>
            </a:r>
            <a:b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568952" cy="565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благодаря проведенной работе, наши дети осознанно могут ответить на вопрос, почему необходим лук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 детей расширился словарный запас: шейка луковицы, сухие чешуйки, корешки, перья.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родители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приняли активное участие в проекте «Лук – здоровью друг».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расширились представления детей о растениях, как живых организмах, об условиях, необходимых для роста и развития,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радоваться красоте выращиваемых растений и результатом своего труда.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 (дети, воспитатели, родители) получили положительные эмоции от полученных результатов.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302100" y="908720"/>
            <a:ext cx="882047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Комарова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Н.Г., Грибова Л.Ф. «Мир, в котором я живу», М.: 2006.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Николаева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С.Н.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«Экологическое воспитание в младшей группе детского сада»,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Мозаика-Синтез, 2022.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Д.Н. «Аппликация в детском саду. Конспекты занятий с детьми 3-4 лет. – М. Мозаика-Синтез.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Рыжова Н.А. «Экологическая тропинка в детском саду» – М.: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Пресс, 2009.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Соломенникова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 «Ознакомление с природой в детском саду. Младшая группа». - М, 2014.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Интернет-ресурсы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95536" y="620688"/>
            <a:ext cx="80597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5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385990" cy="538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704" y="211230"/>
            <a:ext cx="7920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вызвать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познавательный интерес к выращиванию репчатого лука на перо в комнатных условиях, узнать о его пользе, заинтересовать этапами проведения опыта.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6350" y="1503892"/>
            <a:ext cx="7740352" cy="5568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0772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800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об основных потребностях лука, условиях,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 необходимы для его роста (вода, земля, свет, тепло);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закрепление представления о репчатом луке, особенностях внешнего строения, находить «донце» с корнями и верхушку;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 посадки лука в землю;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детей на изменения в росте луковиц в стакане воды, в контейнере с почвой и луковицы без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воды. 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здоровом образе жизни, значимости употребления зеленого лука в пищу для здоровья человека.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интерес, любознательность, учить наблюдать, делать выводы.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желание производить трудовые действия и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приобретать опыт исследовательской деятельности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9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332656"/>
            <a:ext cx="7830616" cy="499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Дети: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получат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 о том, что растение живое, о значении света для растений и зачем растениям нужна вода.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узнают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том, что лук – источник витаминов.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познакомятся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процессом посадки лука и научатся выполнять простейшие трудовые операции, необходимые при этом.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сформируются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 и представления о росте зеленого лука в комнатных условиях как в контейнере с почвой, так и в стакане с водой, а также без воды и света.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обогатится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словарный запас за счёт слов (донце, луковица, шелуха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-13943"/>
            <a:ext cx="7830616" cy="6900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познакомятся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поговорками, пословицами, загадками, стихами о луке.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узнают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и в каких целях можно использовать лук.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приобретут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 опыт исследовательской деятельности, расширят свой кругозор и мыслительную деятельностью.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проводимая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позволит воспитать у детей трудолюбие, бережное отношение к растениям, дети научатся работать вместе, помогать друг другу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Педагоги: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освоения метода проектирования – метод организации насыщенной детской деятельности, который дает возможность расширять образовательное пространство, придать ему новые формы, эффективно развивать творческое и познавательное мышление дошкольников.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4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76672"/>
            <a:ext cx="6534472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Родители:</a:t>
            </a: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i="1" u="sng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получают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знания, расширяют возможности сотрудничества со своими детьми, применяя полученные знания, чтение совместно с ребенком.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</a:t>
            </a:r>
            <a:r>
              <a:rPr 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проектной 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деятельности: 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потребление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пищу выращенного лука.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проекта: 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оформление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выставки совместной деятельности детей и родителей «Лук – зеленый друг».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оформление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папки-передвижки «Лук – зеленый друг».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1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461588" y="836712"/>
            <a:ext cx="87153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0488"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  <a:p>
            <a:pPr indent="90488"/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исследовательский;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488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 indent="90488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воспитатели, дети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родители;</a:t>
            </a:r>
          </a:p>
          <a:p>
            <a:pPr indent="90488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2 недели. (10.03.25 – 24.03.25)</a:t>
            </a:r>
          </a:p>
          <a:p>
            <a:pPr algn="ctr" eaLnBrk="0" hangingPunct="0">
              <a:tabLst>
                <a:tab pos="2971800" algn="l"/>
              </a:tabLst>
            </a:pP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1800" algn="l"/>
              </a:tabLst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1800" algn="l"/>
              </a:tabLst>
            </a:pPr>
            <a:r>
              <a:rPr lang="en-US" sz="2400" dirty="0">
                <a:latin typeface="Times New Roman" pitchFamily="18" charset="0"/>
                <a:ea typeface="Calibri" pitchFamily="34" charset="0"/>
              </a:rPr>
              <a:t>I </a:t>
            </a:r>
            <a:r>
              <a:rPr lang="ru-RU" sz="2400" dirty="0">
                <a:latin typeface="Times New Roman" pitchFamily="18" charset="0"/>
                <a:ea typeface="Calibri" pitchFamily="34" charset="0"/>
              </a:rPr>
              <a:t>этап – подготовительный</a:t>
            </a:r>
          </a:p>
          <a:p>
            <a:pPr eaLnBrk="0" hangingPunct="0">
              <a:tabLst>
                <a:tab pos="2971800" algn="l"/>
              </a:tabLst>
            </a:pPr>
            <a:r>
              <a:rPr lang="en-US" sz="2400" dirty="0">
                <a:latin typeface="Times New Roman" pitchFamily="18" charset="0"/>
                <a:ea typeface="Calibri" pitchFamily="34" charset="0"/>
              </a:rPr>
              <a:t>II</a:t>
            </a:r>
            <a:r>
              <a:rPr lang="ru-RU" sz="2400" dirty="0">
                <a:latin typeface="Times New Roman" pitchFamily="18" charset="0"/>
                <a:ea typeface="Calibri" pitchFamily="34" charset="0"/>
              </a:rPr>
              <a:t> этап – реализация проекта</a:t>
            </a:r>
          </a:p>
          <a:p>
            <a:pPr eaLnBrk="0" hangingPunct="0">
              <a:tabLst>
                <a:tab pos="2971800" algn="l"/>
              </a:tabLst>
            </a:pPr>
            <a:r>
              <a:rPr lang="en-US" sz="2400" dirty="0">
                <a:latin typeface="Times New Roman" pitchFamily="18" charset="0"/>
                <a:ea typeface="Calibri" pitchFamily="34" charset="0"/>
              </a:rPr>
              <a:t>III</a:t>
            </a:r>
            <a:r>
              <a:rPr lang="ru-RU" sz="2400" dirty="0">
                <a:latin typeface="Times New Roman" pitchFamily="18" charset="0"/>
                <a:ea typeface="Calibri" pitchFamily="34" charset="0"/>
              </a:rPr>
              <a:t> этап – презентация проекта</a:t>
            </a:r>
          </a:p>
          <a:p>
            <a:pPr indent="90488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488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611560" y="692696"/>
            <a:ext cx="814387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9718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этап –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знакомим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родителей с идеей проекта.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подбор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художественной литературы: поговорки, стихи, сказки, загадки о луке.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подборка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иллюстративного и демонстрационного материала о луке. 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подготовка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почвы для посадки лука.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подготовка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посадочного материала (луковицы).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приобретение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лотка и стаканчиков для посадки лука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консультация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родителей «Польза лука».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tabLst>
                <a:tab pos="2971800" algn="l"/>
              </a:tabLst>
            </a:pP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539552" y="260648"/>
            <a:ext cx="8001000" cy="75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9718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этап - реализация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</a:p>
          <a:p>
            <a:pPr algn="ctr">
              <a:tabLst>
                <a:tab pos="2971800" algn="l"/>
              </a:tabLst>
            </a:pPr>
            <a:endParaRPr lang="ru-RU" sz="28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рассматривание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изучение посадочного материала; 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опытно-экспериментальная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деятельность: «Строение лука», «Вкус и луковые слёзы».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беседа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нужно растениям для роста?».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Установление связей: растения — земля, растения – тепло и свет, растения — вода, растения — человек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беседа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«Польза лука для человека».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просмотр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презентации «Вода нужна всем».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загадывание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загадок, чтение стихотворений о луке.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совместная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деятельность: посадка лука и уход за всходами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продуктивные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деятельности: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«Чтобы рос лучок большой, поливай его водой»,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–«Расти лучок под солнышком».</a:t>
            </a:r>
          </a:p>
          <a:p>
            <a:pPr eaLnBrk="0" hangingPunct="0">
              <a:tabLst>
                <a:tab pos="2971800" algn="l"/>
              </a:tabLst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1800" algn="l"/>
              </a:tabLst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1800" algn="l"/>
              </a:tabLst>
            </a:pPr>
            <a:endParaRPr lang="ru-RU" sz="2200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1800" algn="l"/>
              </a:tabLst>
            </a:pPr>
            <a:endParaRPr lang="ru-RU" sz="2800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1635</TotalTime>
  <Words>1031</Words>
  <Application>Microsoft Office PowerPoint</Application>
  <PresentationFormat>Экран (4:3)</PresentationFormat>
  <Paragraphs>113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Comic Sans MS</vt:lpstr>
      <vt:lpstr>Courier New</vt:lpstr>
      <vt:lpstr>Symbol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152</cp:revision>
  <cp:lastPrinted>2025-03-31T15:33:18Z</cp:lastPrinted>
  <dcterms:created xsi:type="dcterms:W3CDTF">2015-03-22T10:34:05Z</dcterms:created>
  <dcterms:modified xsi:type="dcterms:W3CDTF">2025-03-31T16:05:24Z</dcterms:modified>
</cp:coreProperties>
</file>