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8" r:id="rId1"/>
  </p:sldMasterIdLst>
  <p:notesMasterIdLst>
    <p:notesMasterId r:id="rId26"/>
  </p:notes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73" r:id="rId12"/>
    <p:sldId id="257" r:id="rId13"/>
    <p:sldId id="283" r:id="rId14"/>
    <p:sldId id="261" r:id="rId15"/>
    <p:sldId id="292" r:id="rId16"/>
    <p:sldId id="284" r:id="rId17"/>
    <p:sldId id="288" r:id="rId18"/>
    <p:sldId id="289" r:id="rId19"/>
    <p:sldId id="285" r:id="rId20"/>
    <p:sldId id="293" r:id="rId21"/>
    <p:sldId id="294" r:id="rId22"/>
    <p:sldId id="291" r:id="rId23"/>
    <p:sldId id="258" r:id="rId24"/>
    <p:sldId id="259" r:id="rId25"/>
  </p:sldIdLst>
  <p:sldSz cx="9144000" cy="6858000" type="screen4x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470" autoAdjust="0"/>
  </p:normalViewPr>
  <p:slideViewPr>
    <p:cSldViewPr>
      <p:cViewPr>
        <p:scale>
          <a:sx n="119" d="100"/>
          <a:sy n="119" d="100"/>
        </p:scale>
        <p:origin x="648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E1E6D927-75CD-43D4-B5A7-BD373054A954}" type="datetimeFigureOut">
              <a:rPr lang="ru-RU"/>
              <a:pPr>
                <a:defRPr/>
              </a:pPr>
              <a:t>23.03.2025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AAD72DD-619E-425A-9FC3-5760BFB9E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53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76BC69-2FC4-4708-94D5-0F889A615E3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374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EA93AC-4269-438E-8F5E-99898DB7B26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185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9C8CD5-AE2B-467E-AAD8-5B7AA29DF652}" type="datetimeFigureOut">
              <a:rPr lang="ru-RU" smtClean="0"/>
              <a:pPr>
                <a:defRPr/>
              </a:pPr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4C802-1624-4461-8243-48E79E2149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312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2857DD-ABD8-42CA-AC8D-EDFC4C1DE6E4}" type="datetimeFigureOut">
              <a:rPr lang="ru-RU" smtClean="0"/>
              <a:pPr>
                <a:defRPr/>
              </a:pPr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27B12-0DB4-4BE1-B9DF-D0D69EDD89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800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2857DD-ABD8-42CA-AC8D-EDFC4C1DE6E4}" type="datetimeFigureOut">
              <a:rPr lang="ru-RU" smtClean="0"/>
              <a:pPr>
                <a:defRPr/>
              </a:pPr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27B12-0DB4-4BE1-B9DF-D0D69EDD89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4334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2857DD-ABD8-42CA-AC8D-EDFC4C1DE6E4}" type="datetimeFigureOut">
              <a:rPr lang="ru-RU" smtClean="0"/>
              <a:pPr>
                <a:defRPr/>
              </a:pPr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27B12-0DB4-4BE1-B9DF-D0D69EDD89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771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2857DD-ABD8-42CA-AC8D-EDFC4C1DE6E4}" type="datetimeFigureOut">
              <a:rPr lang="ru-RU" smtClean="0"/>
              <a:pPr>
                <a:defRPr/>
              </a:pPr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27B12-0DB4-4BE1-B9DF-D0D69EDD89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9611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2857DD-ABD8-42CA-AC8D-EDFC4C1DE6E4}" type="datetimeFigureOut">
              <a:rPr lang="ru-RU" smtClean="0"/>
              <a:pPr>
                <a:defRPr/>
              </a:pPr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27B12-0DB4-4BE1-B9DF-D0D69EDD89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972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37427A-1D2E-4290-A514-3011A85589B0}" type="datetimeFigureOut">
              <a:rPr lang="ru-RU" smtClean="0"/>
              <a:pPr>
                <a:defRPr/>
              </a:pPr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A3A31-3F3E-4D7D-B5C7-EEB36DFE47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871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8897A9-69A4-4025-BB9E-EDB9D6EEF5D1}" type="datetimeFigureOut">
              <a:rPr lang="ru-RU" smtClean="0"/>
              <a:pPr>
                <a:defRPr/>
              </a:pPr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535423-A557-4196-9973-D1107E4340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70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F75821-2CB6-4862-BE7F-C70A1C8D02E0}" type="datetimeFigureOut">
              <a:rPr lang="ru-RU" smtClean="0"/>
              <a:pPr>
                <a:defRPr/>
              </a:pPr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FC46C7-968D-4191-BB39-4F0F456DB6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64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21616D-2404-4788-A7E8-4058F7333126}" type="datetimeFigureOut">
              <a:rPr lang="ru-RU" smtClean="0"/>
              <a:pPr>
                <a:defRPr/>
              </a:pPr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B68B8-DA5B-4BA0-8B1A-BFAE1DD9BC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F560A0-7035-41BB-9066-D50B73942913}" type="datetimeFigureOut">
              <a:rPr lang="ru-RU" smtClean="0"/>
              <a:pPr>
                <a:defRPr/>
              </a:pPr>
              <a:t>23.03.2025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2C85E-2336-42D7-B3E7-BC327BD900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4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97EE54-ABA2-4CBD-B7D4-D2E543808B84}" type="datetimeFigureOut">
              <a:rPr lang="ru-RU" smtClean="0"/>
              <a:pPr>
                <a:defRPr/>
              </a:pPr>
              <a:t>23.03.2025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0B895-C5E4-4E2C-B3F6-0C1AF02714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54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02BB91-98FA-4CB3-8B18-EA96B6E3AA70}" type="datetimeFigureOut">
              <a:rPr lang="ru-RU" smtClean="0"/>
              <a:pPr>
                <a:defRPr/>
              </a:pPr>
              <a:t>23.03.2025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880724-2DD3-41FB-A5BA-AE6A179ADF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903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A1465C-41F2-4F10-ADA8-AEECC76E8856}" type="datetimeFigureOut">
              <a:rPr lang="ru-RU" smtClean="0"/>
              <a:pPr>
                <a:defRPr/>
              </a:pPr>
              <a:t>23.03.2025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0976F-17F3-4C10-AFD9-7161B1FB37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437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B34236-4025-449C-A3FC-ADB942DF996B}" type="datetimeFigureOut">
              <a:rPr lang="ru-RU" smtClean="0"/>
              <a:pPr>
                <a:defRPr/>
              </a:pPr>
              <a:t>23.03.2025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3E3B5-36D2-4CD2-AA1E-D10CE3FD89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734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E9650D-E4D4-48A7-97F5-24D48C8A5BB7}" type="datetimeFigureOut">
              <a:rPr lang="ru-RU" smtClean="0"/>
              <a:pPr>
                <a:defRPr/>
              </a:pPr>
              <a:t>23.03.2025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0D8BC-668E-4EB7-9ED6-FB176F4412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70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32857DD-ABD8-42CA-AC8D-EDFC4C1DE6E4}" type="datetimeFigureOut">
              <a:rPr lang="ru-RU" smtClean="0"/>
              <a:pPr>
                <a:defRPr/>
              </a:pPr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3027B12-0DB4-4BE1-B9DF-D0D69EDD89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45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  <p:sldLayoutId id="2147483982" r:id="rId14"/>
    <p:sldLayoutId id="2147483983" r:id="rId15"/>
    <p:sldLayoutId id="21474839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Прямоугольник 7"/>
          <p:cNvSpPr>
            <a:spLocks noChangeArrowheads="1"/>
          </p:cNvSpPr>
          <p:nvPr/>
        </p:nvSpPr>
        <p:spPr bwMode="auto">
          <a:xfrm>
            <a:off x="1258888" y="620713"/>
            <a:ext cx="6929437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«Ромашка»</a:t>
            </a:r>
          </a:p>
          <a:p>
            <a:pPr algn="ctr"/>
            <a:endParaRPr lang="ru-RU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«Пушистая кошка – мягкие лапки»</a:t>
            </a:r>
            <a:r>
              <a:rPr lang="ru-RU" sz="40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40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40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41" name="Прямоугольник 8"/>
          <p:cNvSpPr>
            <a:spLocks noChangeArrowheads="1"/>
          </p:cNvSpPr>
          <p:nvPr/>
        </p:nvSpPr>
        <p:spPr bwMode="auto">
          <a:xfrm>
            <a:off x="5652119" y="2276871"/>
            <a:ext cx="3280971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2000" b="1" i="1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Подготовил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: 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Якубович Т.М.</a:t>
            </a:r>
          </a:p>
          <a:p>
            <a:pPr algn="r"/>
            <a:endParaRPr lang="ru-RU" sz="20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Изображение выглядит как кот, млекопитающее, домашняя кошка, сидящий&#10;&#10;Автоматически созданное описание">
            <a:extLst>
              <a:ext uri="{FF2B5EF4-FFF2-40B4-BE49-F238E27FC236}">
                <a16:creationId xmlns:a16="http://schemas.microsoft.com/office/drawing/2014/main" id="{39078459-9692-A509-20C4-6C93F1CE1F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42664"/>
            <a:ext cx="4942706" cy="3089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Прямоугольник 4"/>
          <p:cNvSpPr>
            <a:spLocks noChangeArrowheads="1"/>
          </p:cNvSpPr>
          <p:nvPr/>
        </p:nvSpPr>
        <p:spPr bwMode="auto">
          <a:xfrm>
            <a:off x="642938" y="785813"/>
            <a:ext cx="8072437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Ожидаемый  результат </a:t>
            </a:r>
          </a:p>
          <a:p>
            <a:pPr eaLnBrk="0" hangingPunct="0"/>
            <a:endParaRPr lang="ru-RU" sz="32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 typeface="Arial" charset="0"/>
              <a:buChar char="•"/>
            </a:pPr>
            <a:r>
              <a:rPr lang="ru-RU" sz="32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</a:t>
            </a: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онимание </a:t>
            </a:r>
            <a:r>
              <a:rPr lang="ru-RU" sz="32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детьми, как можно ухаживать за </a:t>
            </a: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кошкой;</a:t>
            </a:r>
            <a:endParaRPr lang="ru-RU" sz="32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 typeface="Arial" charset="0"/>
              <a:buChar char="•"/>
            </a:pP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привитие </a:t>
            </a:r>
            <a:r>
              <a:rPr lang="ru-RU" sz="32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детям любви и бережного отношения к </a:t>
            </a: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животному;</a:t>
            </a:r>
            <a:endParaRPr lang="ru-RU" sz="32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 typeface="Arial" charset="0"/>
              <a:buChar char="•"/>
            </a:pP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возрастает </a:t>
            </a:r>
            <a:r>
              <a:rPr lang="ru-RU" sz="32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речевая активность детей в разных видах деятельности;</a:t>
            </a:r>
          </a:p>
          <a:p>
            <a:pPr algn="just" eaLnBrk="0" hangingPunct="0">
              <a:buFont typeface="Arial" charset="0"/>
              <a:buChar char="•"/>
            </a:pP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обогащается </a:t>
            </a: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родительский опыт пониманием для </a:t>
            </a:r>
            <a:r>
              <a:rPr lang="ru-RU" sz="32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чего ребёнку нужно общение с </a:t>
            </a: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животным.</a:t>
            </a:r>
            <a:endParaRPr lang="ru-RU" sz="32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indent="449263" eaLnBrk="1" hangingPunct="1">
              <a:defRPr/>
            </a:pPr>
            <a:r>
              <a:rPr lang="ru-RU" b="1" u="sng" dirty="0">
                <a:latin typeface="Comic Sans MS" pitchFamily="66" charset="0"/>
                <a:ea typeface="Calibri" pitchFamily="34" charset="0"/>
                <a:cs typeface="Courier New" pitchFamily="49" charset="0"/>
              </a:rPr>
              <a:t/>
            </a:r>
            <a:br>
              <a:rPr lang="ru-RU" b="1" u="sng" dirty="0">
                <a:latin typeface="Comic Sans MS" pitchFamily="66" charset="0"/>
                <a:ea typeface="Calibri" pitchFamily="34" charset="0"/>
                <a:cs typeface="Courier New" pitchFamily="49" charset="0"/>
              </a:rPr>
            </a:br>
            <a:r>
              <a:rPr lang="ru-RU" b="1" u="sng" dirty="0">
                <a:latin typeface="Comic Sans MS" pitchFamily="66" charset="0"/>
                <a:ea typeface="Calibri" pitchFamily="34" charset="0"/>
                <a:cs typeface="Courier New" pitchFamily="49" charset="0"/>
              </a:rPr>
              <a:t/>
            </a:r>
            <a:br>
              <a:rPr lang="ru-RU" b="1" u="sng" dirty="0">
                <a:latin typeface="Comic Sans MS" pitchFamily="66" charset="0"/>
                <a:ea typeface="Calibri" pitchFamily="34" charset="0"/>
                <a:cs typeface="Courier New" pitchFamily="49" charset="0"/>
              </a:rPr>
            </a:br>
            <a:r>
              <a:rPr lang="ru-RU" b="1" u="sng" dirty="0">
                <a:latin typeface="Comic Sans MS" pitchFamily="66" charset="0"/>
                <a:ea typeface="Calibri" pitchFamily="34" charset="0"/>
                <a:cs typeface="Courier New" pitchFamily="49" charset="0"/>
              </a:rPr>
              <a:t/>
            </a:r>
            <a:br>
              <a:rPr lang="ru-RU" b="1" u="sng" dirty="0">
                <a:latin typeface="Comic Sans MS" pitchFamily="66" charset="0"/>
                <a:ea typeface="Calibri" pitchFamily="34" charset="0"/>
                <a:cs typeface="Courier New" pitchFamily="49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21" y="2191291"/>
            <a:ext cx="4635869" cy="3476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3054" y="2191291"/>
            <a:ext cx="4610946" cy="3458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15616" y="160685"/>
            <a:ext cx="74888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Рассматриваем иллюстрационный материал по теме проекта: картинки с изображением кошек, книжки-малышки с описанием жизни кошек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5568" y="1784245"/>
            <a:ext cx="3820687" cy="25461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4330374"/>
            <a:ext cx="3670797" cy="2446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4" t="3025" r="14188" b="6013"/>
          <a:stretch/>
        </p:blipFill>
        <p:spPr bwMode="auto">
          <a:xfrm>
            <a:off x="251520" y="1814599"/>
            <a:ext cx="2700570" cy="3472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7544" y="260647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Рассматриваем различные фото кошек, какие они бывают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5329" y="4076609"/>
            <a:ext cx="3672408" cy="2754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176" y="1155700"/>
            <a:ext cx="2896770" cy="3862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162490"/>
            <a:ext cx="2651146" cy="3534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39752" y="1886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Игровая деятельность 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28"/>
          <a:stretch/>
        </p:blipFill>
        <p:spPr bwMode="auto">
          <a:xfrm>
            <a:off x="116222" y="980728"/>
            <a:ext cx="2678334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0163" y="1772816"/>
            <a:ext cx="2750342" cy="36671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66"/>
          <a:stretch/>
        </p:blipFill>
        <p:spPr bwMode="auto">
          <a:xfrm>
            <a:off x="2924264" y="1002874"/>
            <a:ext cx="2687826" cy="3002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963049"/>
            <a:ext cx="2067694" cy="2756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14" y="3973675"/>
            <a:ext cx="2067694" cy="2756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115616" y="197735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Художественное творчество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98629"/>
            <a:ext cx="6732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Выставка работ «Наши пушистые друзья» 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"/>
          <a:stretch/>
        </p:blipFill>
        <p:spPr>
          <a:xfrm>
            <a:off x="107504" y="1052736"/>
            <a:ext cx="4176464" cy="3301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12201" r="4326" b="2751"/>
          <a:stretch/>
        </p:blipFill>
        <p:spPr>
          <a:xfrm>
            <a:off x="4175448" y="3284984"/>
            <a:ext cx="4968552" cy="346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5527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Прямоугольник 4"/>
          <p:cNvSpPr>
            <a:spLocks noChangeArrowheads="1"/>
          </p:cNvSpPr>
          <p:nvPr/>
        </p:nvSpPr>
        <p:spPr bwMode="auto">
          <a:xfrm>
            <a:off x="155575" y="476672"/>
            <a:ext cx="80597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Фотовыставка «Моя любимая кошечка» 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9700" name="AutoShape 12" descr="data:image/jpeg;base64,/9j/4AAQSkZJRgABAQAAAQABAAD/2wCEAAkGBxQSEhUUEhQVFBQWFxYYFxQXGBwcGRgcGBoYGB0YHBwYHCggHxslGxcdITEhJSkrLi4wGR8zODMsNygtLisBCgoKDg0OGxAQGzAkICY0MC8sLCwsLDQvNCwsLCwsNCwvLCwsLCwsLywsLCwvLCwsLCwsLCwsLCwsLCwsLCwsLP/AABEIAPYAzQMBEQACEQEDEQH/xAAcAAACAgMBAQAAAAAAAAAAAAAFBgQHAQIDAAj/xABGEAACAgAEBAMFBgIHBgUFAAABAgMRAAQSIQUGMUETIlEHMmFxgRQjQlKRoWJyM3OCkrGy0RZDVNLh8CREU8HxF2ODwsP/xAAbAQABBQEBAAAAAAAAAAAAAAAFAQIDBAYAB//EADsRAAEDAgQEAwcDAwQDAQEBAAEAAgMEEQUSITETQVFhInGBBhQykaHB0bHh8BVCUiMkM/FigqJTQxb/2gAMAwEAAhEDEQA/AIvNPN+dizmYjjzDKiysFWl2APTdcZyKnjMYJbyWxo6Cnkga5zbkjuhv+2+f/wCJf9E/5cP93i/xCu/0ql/w/VSuG80cSnkWOKdyx+C0B3YnTsB64cykjcfhChqKOhgjL3t09fyrKyU8yIqtM0jAeZyACx77AbD0GIZo4CfA3RZGV4e8uaLDkFIGck/Of2/0xCYY+ibqtxm5PzH9sJwY+i662Gbf8x/bDTEzouW32l/zHDeEzouWftL/AJj+2E4TOiVZ+0v+Y/tjuGzouWPtL/mOEMbbbLkPm5jjUkNmEBHUaht8/T64Xgf+KeI3nktRzPEf/MLX5vw/3q0/vhRB/wCP88k4xP3sUUjzLncNf6Yjys6KNdFmf8xxxY1KtxK35jjgxvRNWwdvU44sb0SrYO3rhMjeiQrIdvXDsjei5bBj647ht6LlsL9cdw29FyyL9cdw29EqD81ZPNPFqykrJKl+QVUg9Nxsw7evTF2mjgkHDcAHcj17FXsPlpmS5alt2nnrp+yqxub88DRzDgjYghf+XHOgY02LVtm4NQOFwwfM/lY/2xzv/EP+i/8ALhODH0Tv6JQ//mPmfyrA9mnFZsxHKZ5DIVdQCa2FfAYp1LGtIsFlsfpIaaVjYm2BH3VWc6D/AMfmv65/8cFIf+NvkjGHD/bs8kMyeVeV1jjUs7GgB6/6fHtiZjC82CuSysiYXvNgFbfLPL6ZSPSKaRq8R/X+Efwj9+vybNMAOGzbmev7LEV9a6rkufhGwRlUxUVNbhcNuuWwXCEriFsFw0rltpw0lKBderDLrgtgMNunAJZ5rzRLCAEhdId66sCSqrf5fKxI77DoSCrn5GZhudAr1FAHuLjyS/PIsSknZVHQDf5ADv8ADFeNj5nhrdSUYc5sbbld1XERNk/dGeVJykvhfgZSyj8rKRdegIN16r8Ti0x+duu4/T9kKr4Gts4JvC44oZZbqMddIQtwMddctqwoKSyyFwqWy2VcKustwMIkW2OXLIGFGhukSN7QOTfHBzGXX70byIP94B+Ifx/4/PqVik95GU/GNj1/daPBMY93IgmPh5Hp+36KqCMQkEGxW53VoeyH+hn/AKxf8uKFXuFifaj/AJmeX3Ve83xFuIZhVBLGZgAOpJOwHxwSpwXMaB0RKhIbSMc42ACfuUuWxlEtqM7Dzt+UfkX/ANz3+WJJpAwcNnqft5LMYliDqp9h8A279125ynliy4MWpbdVd1FsiG7YD50PriuwBxsU3DY4nSniW2Nr7X7qFy+zw5wweNLLE+XEw8Y26nUB3qtjuP8ATCvAyk2srNSBNTCUtAdmy6bFSuWHkzcj5t5GEQZkhhGylRsXYdzf6EH4YY+zABzTK4RwNFO0C+hced+ialTEKFXXtGGritimGlKAsLHhqW3Rb6MMJS6qvEyE/iGPQzy6tOt22IG+pm3IXS13pAs1sbAv/wBOlqXBzSMh27en0ROKrijjsBqi3BwI82YBljSQF3zJWyWDaSL0XbbsBqNiqAojGnigbHGMlgNrc/NDDK57ze6i8XyeXSSGOAyLLOpMKblCdLPTiRrVaHYDT322FObC4JWOs0DncaKwytfG4C64wSyRTKEQiYMEEbqTZcA1Y2vTvYOws9LxnG0U8Di2Rvh5nl8/sr9TPDNHo7UclYojxXOiE36LoEw26Q7rITDly2C464SXW2nCpLrKrhwSErasKkXtOG2S3S/zpxGSCKLwm0vJPFGDQPU7ij8sTRtB3RHDIGSvfnFw1pKYhjmeGxCGFV57QeSterM5ZfNuZYh39XUevqPr8zDQKlnR4+q1WB41w7U850/tPTsfsveyIfcz/wBYv+XAStaWuAKb7Uf8zPL7rfKcCWPOZjMPRkeR9H8Ck1f8xH6A13OCDJOHAA3cjXsOiEVFc6SBsDfhAF+5R2NcQoeufEs4sETytZCLqodT8BhMpJUtPCZpGxjmk7jSSSRNxBWbKN4RjaNwG8RCQVKn8JawOnb9ZfCPAdUco3MbKKS2cXvfUWPNSJMy+TynDzbRxBkM5C3QbzaW2NAliD/rWELcz3aXsoWtjqZpti4/Dfz/AAoycTmnhz00eZaNUlBUAX5FVtKqTWjWSu49Om+EyNAAIVr3dkM8MLmA3Av5k6qfw/iMr5jh8bSkt4LPMoPvFoyVDgdwKP74a5rQHafzRV5YGCnmka3QuAae2uy78d4lm5J5YckdP2dFZ9lLOz0Qg17AUbv4HDGMZlzPTaWCmhiZJUC+cn0A5+d1xl5vaLMxiU6o/swMiQgOPFvzEEb0tEdcdwA5py+nkpG4YH05c3R2awzG2ltB5lNeX4xA/hVItzLqjUmmYfI79j+mKxjcDshb6WZua4+HQ9ly4pkI7EgtZS3lYOVUMFvUwJ0UFU2SDYFbmsEsPknc8RMOiqPflFyoPFHly8lyBjrUgSREAAroJIRwwG7ULJujfa9NDT8R3hOqZNiYZBZzdBzCg5rmBDIsiAu6q1KXj7AE2ULEXe/l6qdtsSihlc6+3zTXYxTxx5bXJO+l1PihaKRZGjMk8hJ1Eoq0AQdAoOaUlV1iq6HzDUHqaSea7S4Bv83T2Sh2yKDjcP2dsw2pI0JDWDdg6eg67n/vfGfmp3xycM6lWoInzPEbBclV9zNxyWSR8zFIwgglijj0mldiC7X67L+jD44kiiaG2I1K1FDSRsAppGjM5pLr7jkFP5S5gmWTNNmpCW8ISpEx3sq0gVFP8FEgYSWFoyhqr4hRxPZFwG2bfKXDztcnzUBpnc5OVs5IZ8zMpeNZKjjj1VWkdD8z67d8OAaLjLsrOTK2dgiAYwEA21J63Uvn7mlpiseTkYou8joStsW0qt7f9b+GEhj0u5R4Th7YAX1LfEb2B6AXJRbm3jbD7ImWfxZFlJcI9B/AALoxuqNm7w2Nl73VLDqNpEzpxlFgBptmOhAQbMcfkzn2qeOWXLxxZdLUG/MW6DcVZsahRxIGAAAi6vtoGUhhhe0PLnHU9P26LR+PSIoLTMxhyWlvNdzTGgDvuyqev8BwgjH1StomPcLMsHPJ2/sb9imFII2TII+Zi15eRPEVntmkCg6B6tqI/XDcwF9N0LL5Wunc2M2eNLDYX38k8DCBAl0TBGC+hCYUNy/CY4HkaIafFIZlHTUNiR6XipjLrvYedlafVSTta2Q3y6A9kGzH9I/8xxFF8AUJK7IOmJLpF7M5ZZFZHGpHBDD1B2wgJBT2Pcxwc3cJfy/I8IK65Z5Y1NrDI9xj02AFj4freJOL0GqIvxWZwNgATuQNT6ppK2PUdxiG6GoPlOWo0yr5XU5RyxLbBrYg2KFbUO3bDny3cD0Vw10hnE43H2FkPPIMSqvhSyxzKWPj3qZtQ0kHoKrYVXU9bOF445jRWW4xOSc4BB5EaaLs/I8RC6Jp4mCCN2RwDIB+ax1/agNtsNM45tukbiszb3AOtxcbHsts1yLF5PAkky+lDGxQ3rQkkhr7knr+2wrhPf4hddHi0wuHgO1vqNj1UiLlFRmIJNf3WWQLFFpF2PxM/U7+avX6233jQi2pUZxB3BfHbV5u49VM4rxMJPGh2CqXJut3WSNfMOgu7PbY9jgzglEZGvmby0sgNXVNic2N3Nc+ZspDmwv3lsGPhtq2UWPEJTYFAI9Qc72wAYA4OQTOgdmAHyUT4ROMhNh1BSI/DydQGh0BIU/mXsfdrda/WsaKGcvjBcFl6mBsMxyPPn+6nx8czCqnjSaUjaN5CQR00x+9ENbkil8uo+u2BlZTU0cea5vyRvDZqypqRExocOvNEfZ/xR8zG8MkcRgFqAFPe2dTqJsDUt2L+8X1xicQga3/AF2k3JWzxCmjo5GNicb2ueoPonTLcLhSMRJEgjBvRpGm7u6Pe97wKzvJvfVD3yve7M4knqsScIgaUTNEhlAoOVF1Vf4Gvljg94GW+iUTyBnDDjl6X0Q2TknIkMPs6DWQSQWBFflINqPgtDE3GerQxSrBB4h0XYcp5QRPCIFCOQWAJsleh1Xq2+fc+uOMjr3TP6hU8QS5zmGxXOXkvJtEkJh8iElaZg1tWq2Bs3Q6nsPTD2ue46apzcUqmPMgebndccpwnhzPNBEIyzRhJY0Zq0oarY1rU1ZHmBq8WXwyN33GtuyQ11WWtlLjYE2PfmtU9n+RBB8I7KRRket73967364r8Qqf+t1trcT9FLyvJ+TjEYWEfdv4iklidRrcm9+g2NjYY7O5QPxKqeXFzz4hY+SO4SyoLomLtOdU0rTM9sVMZ+JnknRqtecuONlsxEsVSSPKwMAI1uGVwnXZV8TTbegOJaOEPj8XTdNkfl0G6GcW5xceB4RgF6WlYzBRqVS7x0Rq0HykOoawRsLBxZjphqTftp9U0v21R5ObowspdWuAZczaAzaBMurV5gpKrve10LrqMVzTkkAc729E7iAX7KRytzIuaVR1fSXcpRSMMzaEZr9/RWw7g3WGzQmO55Lo5MyYdOK11IuijCFKtguGpbrIGGnRIugGG3XLfTjlyVea8swkEleQoF1dlKlj5vQHVsfgfhes9m6uFjXRPNiTfVA8ZppJcrmC9kAZkIslCL6kir/1xqfeIb2zD5hARBUAZg0/VdB1F7XuL2sdiL6j4jbHMqYpL5HA26FNfSyssXtIS3xHNySztBG3kYqhGxHktmY7EgLuTXZMB6+XPLlB0C9S9msOgocMFdM3xm7hyNtgPX7q0+VeCDKwhfxUATQvqzb0TvqdjVkAECzVnH19UJ32bsEPqZ3TyulduUaxQUCzhVyjZniMUd62YUaJCMQDp11YFe7vgvHhbntDi7dK1rnGwC5xcZy7e7ISdzQRydiV6VfVT+hxJ/SSP7vonGKQakfz+FQOY+NqmXlaIs7Ro0jKh0sFjIs7jpfxG3fF6koWta5rnanmoJmyMbnI0SdyeYsxOMxCPBGXEgYUW1ahGfLtWgKlUOpF9Ru2mpaprLTSA6jlrb91XZIJiHMaRfTtf8qwYOLxE6S48QDzKFfY7WBa31NV1xA/DbuJadPJXBFKGhzgpiSqehvrsQQTpoGgeoBNXitPROibmvdMvY2K3xUSrIOJo3WKQrXMHpitirrlnknMVT+0/KtqDRSBHkJRhoXdUPil2lPmRUCk7X2xdw53gseX/WyimBtokDLMD4eY0EwxaNpdI1eHGwC6VO+3l11akxgdPMUOgLRuoL6XH8siPAhl5XZKkJlQxIiswDSMXVZGMj6SUj0n+ZzQ2FQy5xqOWvokY4Zrdf59FafAOW0y00swYl5RTDeh52ah8FUqg2GyE/ioCpqkyNDeitsYGkkc0azudigTXK6xr01Ma+g9T8BiBjXPNmi6lYwuNmi/kl0+0LKA0PGI/MI6H6MQ37YtCgmtfT5okMHrSL8M/MflMPCOLQ5ldUMgcDqNwVv8ymiPqMVJI3xmzhZUJYnxOyvBB7qZPMsal3ZUUblmIAHzJwxrXPOVoueyjOm6Xszz3lUNL4svqyINP6uVsfEXg3D7NYhK3Nkt5mx+SoSYpSsNi75ao/wviceYjEkTalP0II6gg7gj0wFqaeSnkMUosQrsb2yNDmm4KE8x83RZVvDCmWarKKQAt7jWx6X6AE96rfHRxXGYmw+vooZ6hkI8SX4/aJLY1ZaPT3qZrHyuLf8AbD+HH/kfl+6qDE2X1aUzcD4/BnVKgEOB5oZALo7WOoZfiD33o7Yjcx8fiB06hXopmTNu1AeO5zKZTMnw8qrSlR4hVvDSjvpoA2SKJFAEEWT0xZbUyiOzn6HtcovS0dRVx5Wu8LdgSbX7BHMzzbDHl4pyHPi3ojAGux7wO+kBTsTddKuxdbgkE3Og5+arRUcskpiaNRv6Ltk+Z4Hy7Zgkxoh0uHHmVtqWluydQrTd2O+2O4ZuANU2SllZLwiPEu/B+Ow5rUImNrVqylTR6HfqNu2GuZbVNmp5YTaQWUHjOYiWamziwMQtoUiNbUCSyEgVfvH1xosPqZ+BpBnA5+L7IXUDxgcbLfYafdd34E5v/wAQd/WGE2SbJP3e9kk/XHDGm21iHzd+Uvu83KZ30/C4cQ5aaSNkMmvUQaKrHfWwWhUMQb3B9BhRisUhtJHYc8pN/qp4XVMBzMkzHlmAIC5xcsOrrKskYl0eG7hD/R7AKFLFWpRpBcE9ze1SDFKbOXcI6ba/qfwmF1ZweDxBYnMfCN+yIHhEn/EE794ou/X8HU0N/hhv9Yb/APkPm5Re7zD/APqfkPwu2TyLRMXeYsApFFURRZBLHSBv5R++IKnEePHkEYbre9ydvNPjge1+d7y7TnZRJ+PaHF6GRnCGiB4ZJIGolqqlJ6DqMCXSAOyqy0Ei6Oqb3G49cTt11SLWbtiniJuWpzEo8xcNTMLJHJqALXa0GBVgwokeoB+NemJqaQx5XBc4XVKxJl5HdwskWgKyKWMrObAJseUH3XFUNn36AHHP4YAcfso6ajlqL8FhNkxcCzOVjii+1aMw7xylsvBES6lihSPyELr8oCilIrY9S0L87r8PTbU7LnRGI5JBr0srZzOcWGBppAQqJqZerChen4t2+eA4YXPyjmVOxpcQAN1TXFeJSZmUyzG2/Co91B+Vfh8ep6nB+KJsTcrV6JhuGx0kdgLu5n+clwEL6PE8OTw+ni6G8P09+tPXbrh2cXtzUhxKl4vCLxf79L7Lrw/OyQSrNE2l1/Rh3RvVTW4+RFEAhJIxI0tdslr6COsiLHb8j0KK8X422ckMjE6Qfu4z0joVsOmrrbde3QADVezlDBDTB7QC/W55/wAtZeHY86dlS6B+gHL+bqKp6db82qwKG406TqJO13YFGqvBiMz8V+cDJpltv3uhEjYRE0tJzc+nombkzj65V2SUfdysp1g7I1abYflI02e2n03GX9p8Gkqf9zFu0ajt1RjBq9kY4D+Z0PnyS39pMhMj+9IzO19QXN19LofAAYxMo8ZaOWgS1RLpnEppflmJeGDNFn8YwrNery+YBhGF92t9N9d7vHZgZTDYW276c7osaOIQ7ct0G4BMUzeXZSb8VF27hzoYH4aWJr4A9sMYLhw7H6ahDqBxEwAW3MOZD5rMyXt4rC/6qov/AOeIpBq1vYfn7r1PCW5KRpPO5+v4Urj40/ZYT1hyser+eTd/8oP1w+ci2nMn5DQKlggzmSU8z+T91mby5GFehmzEsp+KxL4P6XpOFf4Y/QD56pIP9XEnu5N/6/KMchsIxmsw58kaKPlWp3H6aMNijLw2Nu7j+35VTH5QJGg7AX+f/SWs5M0pkdvflLM1UaLdhfXSKUX2UY9YpqX3elEMe4H1/wC15HPUCoquLJ8N/oP2RPO8dnmI+8eJRQWOJ2UKB6stMx9SdvQDA+jwGmgb4xmdzJ+wVurxueR/+kcrfr6/hWBytPI+VieU2zKTZ6lSToJ+JTSTjC17YmVL2w/CDotdTGQwtMnxWF/NFcU7qdewoKRROKElNK+85CixY9Te4PQHcG8SNOuqa8EiwVa5yNZcw7I7IsbaYwpK6Qg06xR2Jq7G/mwSYxgbq0EndZypqZTMRG8gN0Fv5qnnlPiQfKrqNtF925/lAon5rR+uB1Q4QE5tvyjdDKaiIHnsfMI1IbrFKtcHZSOiuN0S/OPvG/mOHx/CEqqPLSpHPOSqjW0t9BRDNp29AB+2LczXyelh81rGtjigY1mlxm+QF1BklcQ6gNMQlAlZdIZ/FWljDKdZoGRtPu9Otmr9PlaLHf8AHNCMbifNUsLNi0FWZzjlVh4WY49WhfAA1EliDKh8xO5Nne8VKYl1VmPdQ4YAKuK/X+fVVfKpKmutGvnWDJC9EkDiw5d7fVXvwjw3y8XhgeE0SaVrbQVFLXy2rGblzCQ33uvLSCNDvzVQc0cJGVzUkS+5s8fwR9wPoQV/s4OU8nEjDlvsDq3T01nbt0/C04dki8E0i/7hkMn9XLqAP9h0J+UjntgzhNeKapETj4X6evL8LEe2+Hh83FYNbX+x/QLOnrspsMPMLrUK1AWKYdQexxraqm94aBmLbEHQ225eS86p6nguJyg3FtVN4XwmTNsY4RY915PwR31LHuR+Qbn4DcDsUxino4yCbu5BWaHDpZ3hxFm9fwjPMXJksLlsuhkhJvSu7x3uRp6st9NNkXVbWfM87Zjcmx/X1R+soS92diA6ZyghK5oopBWHRMQCDY8ldAdwKoEWKrDskvQeem3mq9qpzeGQbJy5K5UkWVcxmF0aLMcZ97UQRraulKTS9d7NEDFeRwY0tabk7+XRXKKj4Xidugub5Xzauw8BnGpvvEZCHs3qosGBN7gjrfXqUe0PdmaRqtzSYvTMhax1wQLbKIeCzp/5aYfyxMf8gOOdFI83JB/9h+VYjxSiaMrTb0I+yjtEy1rSVOukSJIneyFEgFb7kD54ZKyUN8Wymp5aV7zwSMx1Nt0RyCzvl8wkSlow+Xd1UEsRUoNAbnzRxWB2BwYwGSCOoY+c2AvY99Fk/a6J72lsPxEa+V1iHhMzRySlHjjjVmZ3QqSQLCorgEkmhq90fGqxtKrG4mubFAQ57iB2F+qwFLg7yDJUDK0a9yscLyBzEscP5z5yNqQbudtxt5QexZcWMWrPdaVzr6nQeZ/G6q4XTe8VIFvCNT+E2cv84NPmvAMSqh1hNJOpdAJ8w6dBW1UaG/XGFqsNENO2bNcnf1XqFTh3Bp2zZr3tp5i6csCsqGL2HNakUPiqnwyymigdr+OhwP3N/TEjAC4Aprtrqq+FZQtoADFddSuGZdEY02aAok2fN+HT03ODRfE0ePTWwWYo42SMudTfXyR/kzMFXMDABpGUlNWshQj6m1baqKouqvxDAzE6ZsxFtkUwyVrHyMb10+X7J/kHTAutFi0Iu1Ac0wDOTsASST0FYkj1YE611SebGuSRozqVpZNJUXYMhN/Kt7+Rxcc4B1j/ADRbumF6WMbGwTZyDwppiyOoMMcySu5I8zojBUA6/jDE/Cu+FzgMzIRjk4bMC3QltvS5Vk8X4cMxBLCxoSIy36E9G+ho/TEEb8jwVnWPLHBw3GvyVGzQMjMkg0uhKsvoRsfp6HuKPfGiZZwuF6XSVLKmFsref69E08o85nJoYpUeSIElNGnWlmyvmIBW9+tiz1FVSqqHiHM02Kz2KYFJJKZYLa7jv1CDcy8YObzDTadApURepCrZFn1tmP1rerxPT0/CjyorhFA6jhIefETcp19mPDwuWnmmAEcpC+etLJGGBJv8JZ2G/wCX44HYg68jQ3cfqstj1Q2WrIbs0W9ea4cVg4ZCNUATMuTSxeOzRi9yWAJBUDsb3obdp34xXlmSSQgD5lBqTBI5ZfDHa/MjRMXJ3MH2jVEYliMSqQE9wqbGwoaSCOnTpv1AEPs4ZwfmrtbQupHAE3umWsQkKktqw0NSL1YUhcvYUBcvVhct1yEcz8D+1xKmvQyOHVq1CwrKQRYsaXPfrR+GJWWAIOxVilqXU8nEatuW+BjKRlNWt2bU71VmgAALNKABtZ7nvhXAaAbBJU1L6iQveik0KupVwGVgQykWCDsQQeorD2XaQRpZVjruoGV4dlsoryKqRCvPIx6AerOdl+F1i1JPPUkB5LjyCjZFHEDlAHlohvKfLsUDPOkwn8QEI4AoLqs7gnUSQLO3ujYb4sVdQ+VrYni2Xkr09a+djGm1mjS36odxTmWeDOOrgGFCv3YXzGNgPOp6lrv4HSVq98FKTB4aqj4jCc+vlfos1VYo+mqxHIPAef8AO6dIZAyhlIKsAQR0IO4I+FYzxaWmx3Rq6E81xO8PhoWUSEq7L7wXQ57dAWAUnsCcPEjY/G5MewvGUJG4YpjUhg6m9LAELQ7g2bqxW1n4elid2fKWAEb/ALrOUVOxnEEz8haNuvYWTDyZEPtEx2vQguvUn/TC1AOnqrWD7v8AT7ptlwHrxYtR9qUubOHGeGVQCzA61XanZDqCEN5SDVb7b4mp3WDVNBJkkDjskLhyuMxP46BZQgLIK7xpR22BI3IGwJI7YfU6uFtlo4ZG+6NyHmf1Td7Mo6y0jb+edzv6BUX/ABBxzhZoHZDsadept0A/P3TouI0IKVecuThmz4sJCTgUb9yQDoGoWCBsGAO2xBoVcpawxeF2yI4diclE7TVp3H47pAl5VzqtpOWkJurXSwPxtWqvnWCoq4TrmWqZ7Q0RbckjtY/a4R3l/wBnc0jBs39zH/6asDI3wLLYQfEEnr7vXFWoxBoFmboVX+0RkaWU4t/5Hf0H3WnOOdDStEAEy+W8kca7KNAFsQNrBGkegXbqcCJHuBy31O/qkwelYI/eH6nW3a33Q7P5GSBlSUKGaNZKVroOWADbCm8vax8TiOWINAIN/wBkRoK8VeazbALTJ5x4mDxO8bUCCLGpSTRphToSDRojY1jvHF8Q0PVdNFTVoLb3LdLjcJxzPO7jJo6qn2gyeEwIJQFV1lwtg0QV2vYv1NbkMPoG1U1r2ba/fyWdiwxzqs05O2t+yiZT2iyhakgR2/MrlAf7JV6/U/TBOT2eu7wP07q5L7PSg+BwI73H5TFwrnPLzRyOxMRiXU6tuaurXTeoWQKG9kbbixVRhVRFK2MC+bayDVtLJR/82g3vyU7g/MMGZYrEx1gXoZSprpqF9RZHTpYvrhKzDKmjAMzbX+SHwVcM9+G69lOnzsSMFeREZvdVmAJ7bAmziqyJ7mlzQSpyQFIwy3Rcgn+1mW8Rk1ny67fSdFoCzAHvQU79DVA3tiYQuOg36c1GJWF+QHVKfFudppSRAPAj7NsZW+O/lT5Cz03HTGmo8DY0B0xuei09Jgf9059B9z+ELgbMTRytrkeGECSTW7MoKlehcncIzvQ/KpP4cXSaamqosoAN7adCg/tTRwCmMcOjrX07a/VdshLPfhZd5AZWPkRwtkKWJskUdK9iL2wUxGCjaPeJ2X2C86wuorXn3eB4A31/6KhZnNSSGNizybH3rZ9OkuRZ3NBSaNkVQrUcKI4KS00ejTa/TXYp3EmrQ6nm1e25ae43bp15Jy9n/EydUB8yhfEjPWlJor8rIK/Nh0UYz/tBSsikbM3+7cdxz9UawKqfLCY37s09P2TdPCWqmIo/rjMTQCYWcUea6yrbIw7OjG2WUAse++5+JwXDcps3ayxsvie8O3uUw8jRW88vYlUH0tj+zL+uIql2rR0RbB2eF7+pt8v+01TYC4h8TUcYhLjzN8zh8XwBOSDzOnh52U0akgQ/D8SH5+5++HvJDBZaHDAH04b0d+oTJyLBoyUP8Wp/77sw/YjEkm4HZDcSdmq3nvb5aJlQ4iVFdlxxTCFuFw0pVmsJYLlWXO/BHilll0loJCWLgWEJHmV/QE2Q3TejVC3vYX2ezcbjy5haHCa+NrOBKbdPXkl/OTSSEs7l30hQzVsFFL0A6dfXc4idLncCRt0Rqno2U8bmxc9dV34vxLxSh0LFFDEkaJqulQdSaH/QL8cSSvDzZuut/mq2GUJpGudIdT8tFCzaMulWBUkGSjsR4ukAEdjoiRqO411jV4HCGRl3onYc4T1Es420aPTdGeGfYRkJfGCnNnxdNg+Je/h+Gey1putr1X3xFVsrjWDJfLp5eqF1wrnVvgzbjLa9rfp5odwbJNNIyJu3hStXroAYD5eII/2wSrahtOI3nk4Kf2ojbJR8M7n8Fd+E8RaGWOaMaytkKTQYMhWiaO3mB6dsHcToRXU3CBtsQf52XjmH1Xuk+Zw01B/nmuuSyMmdnKWWeXeaQjZVOxbe/wCVV+Q6AkU6yaDCaPIwa7AdT1P3VqmjlxGp4j9hr5dh/O6kScxZoO5ErK3nTwyfIvvJpr1U76upK7miRjz9zmtkykafXzv3Rl9dIyYg7Dks8tQxPmIo5Sqx04ptla0KCP5nXY/kwyK4Lnjf91Hh7g6YknVEOaeVFyqLLE8jpqCuH0nTq2UgqoPvUu9+8PQ3osNxR8smSVb7DsVlklEcpuDt5rvyDnRqky0m6SgsAehIGl1+qUa/hbHY3AWubO3yP2UWOU1niYc9D5/z9ECnyzRyGBg7SoxCgAmRwppZFCjUbFNY9T0rGjgr6eWmDpXDbUHr5LyibD6qKqIgad9COh7/AKps5T5ZkSRZp1EYjB8OKwSCQV1NpsClJAUE9bNEVjPYti7ahvBi+HmetkcwrCjTOMspu8/T9015TIRRFjFGkZc2xRQuo+pobnc/rgC57nWzG6NgAbKThLhKq75kyUqZmUwxyOpKuxjXUQzAkrQsnueleYYIwvZl1OqzuI0Ezps8QuDum3lLKrHlk0kEt52I9WANfQUPpimXh7i66NUtPwImsRSbAvEPiarbEMPvH5nD4vgC4qv/AGoLoeGUVRSRD9CrD/McTtbdtu60fs+Q8vYex+V/ynngOW8PLQIRRWKNSPiFF/vjpNXFA5n55HO6koiBiNQrquOKRbqcMXLJxxXKHxmJ3y8yx7u0cioD+YqQOvxw+OweCVwtzVWcK4JLNMkRilRdX3jNGyhUX3vMwAsgaRV7mxsCcNbAWnM/b9Vq6vFYhB/ou8R27Kw8jyjk4mDLDbAggyO8lEdCPEYgH44fxXf22HkLLNS1M0uj3E+unyVX8czBmzU7AWzzMiqe5VhCi/AnSo+ZxsqINp6Np6C/3Wuw9zaWgEh6E/Pl9kzz+zmQEeHOhG16kIIPciibHoNvmcCo/aA28TULj9oZgPGwHy0/KN8N4ZDwqB5ZGMkjUC1UWO+mONb2s2ep9SaG1F8s+JztY0eQ6d0FxHEXSkzTGwHyA/nzVf5aB5GVEUF3NKgO17mr7KB37AY9GkmZQ0oMp+EAeZt9152yJ1ZUkRjck+QurV5c4IuUi0DzO28kle83w9FHQDt8SST5liFa+smMknoOgW2pqdlPGI2fzukPnHJeFnJK2EmmQenmsN9dasf7QxC8Zmtd6fJCcSjyy5hzQ6Lh8pQP4TNG5cBlUuDpZkIYKLB8vQijYonen8E7tP2KhNHIGtezW6f+XOHvJkWhzIYK+pVDWHWMgVerdSDZUHcAL0qsODix4cNxv5o9TGRjWl3xBQOCcmSRZhJZJUZYySukEFiVK7g+6N+gJvpgtVYpx4eHbfdGavFXVEXDLbdSnXAm1kJXsLZcs4UBcuOahLL5SAQb36H4H9cRz04lYWk2TmOAOqicLymlnJRlJqyWBBr0o9PmBiGjpZInHPr3Us0uYAA7LSHJMraUGiMG9RN97OkfHpZr64jbQSGXMTpe6c6Vrhmcbn+bohPjsS0c1QMQth5j8zh8XwBKljmvPZEsYc45U5dUzRG+62Y62B1WxAKjc2tYvQwSEZmi9zb1Toqx8DjkNri37Jsy7hlDKbDAEH4HcHFRwINikBvquwGESFdMIUiyuGpUA4vxRm1rFYRFcswNFtA82kgEgA+WxuWO1AXiSNhkc5rdLC5J2HQeZ+gTgLAEr3B80MuRC20bMfDb8rMSdDfNjsfU16YoUlZ7wLP+IfUfkKeaDL4m7IlxDjeXgNTTRxt+VmGr511rFwMcdQFHHBLL8DSfIErGS4/lZTpjzELsfwh11f3bvHGN45LpIJY/jaR5grjw+DJTyHMQrBJIGIMqBSwaq3I31aT160R2OJpjURDhPuBvY9FE2XM2wdp56IxiquS9zby++b8MpIEMevysCVbVp326EadjvsxwXwjFBQSOdkzXVCvove4wwust+V+WVympmYSTMKL1QVeuhRZoXuT1JA7AAdimLSVz/Fo0bBLRUMdKzK3Unco/gVZXUH5g5ejzegszIyXTJV01Wp1AirUH4V8wZWuAFiLhQzQMlFnKdwzIJBEsUd6VvqbJJJJJ+JJJ+uOe7M66ka0NFgpWEF0q2xICuXsPCRZw5cvYcEiziQBch3FpHJSJdSiQkGZfwAAmruwx2AI+PSsRyEhuml+fRTQgXLjrbl1S/wAlZyb7Vm8u7PJFF4bRu5JI1agV1E2QdIIvpvhIjoNequYjGwBj2i2YagJsn7YoYl8TVQYhchosfibw+L4AuJtqvnvmLiB4lmvtDRssYLRsYhqLRxlnUhSfe0Gjvp77Y11NEKePJfXfXqqxhkdGZjsPurz5R4xDmssj5ctoUCOn99SgA0tubNUbve7xm6uJ8UpD991PE8ObojgxWTyFuDhEii8XzBSIlTTNSKfRnOkNXer1fQ45zgxpceWvyTmtzOAQqCELlpGVTuwVR30wmgnyLK397BTDqR0mHkf3PBJ8ypCM0thy+yi5hVdfVWH64wbc8MltnBFG2Isqm4tCUnlUsXIc+ZiSxvcFidyaIs41rJDIxr+oW0wt7XUzcotbTTsu3CeHrIGZ6obBSLDHv1xFPMY7Bu6bWS3PDtcc0a5X5qbIStHWrLFrZAN0JAtl/wCXoQO2Jy507QXm56oNV4FFLCXwNyuHIbH91Y780K28Ka1/MzaAfiBpJr5gYGy1EcZyuOvZZptBKfi081iLj8rvGixICzqD52al/EQNA6LZsnth8E8UpIF9B2TJqV0TcxKYhiUKos4cuXsKFy9hUizhQVyziTRcuS5lCxUMuodrF7bH9CMPDdLpF1wt1yzh4SLN4kBXJE51408E7maNmykeWZyoIHiuzoird2pDEHV+EAnvi7T0oqnNiG7j9FC18zJs7TZoH1XD2VccmzLTgwQpl10lZYi5LOeqs8jEuQtebaq9CMXMTw2CiDBEd1O6eSY5nm6fZ+2MliR8TU5iD53LCUSISwDhlJUlWo7GiNwfiMPgdlDT0SkA6FUtPm5MtxGoF8GSDMCGDKqi6WidiDe1sXU6tRJPnO4rGpZFFLS5nm9xqVbZGwUpcH63+FXRw3hcOXaUwoI/FfW4XoWoAtXQEgb1V9cZuSVzwA43tsqbWgbIipxHZKugwtlyD80SaUifoqyjUew1JIg/VnUfUYgqA50D2jp9wpaexlAKAQ8ekVBGsdgFvkbYm7O293tfXB6nxejgpmXdqANOeyIMpGNNyDdDHzE7Paoqb21MfN62NNXXfr8cC8SxGgq2EuYc3I6XVtsYHL6pL5o4fLDM0j+eOQ3rA91qrSf0+v7YuYZFFW0wjg0lbu0/3De7e46eqsU2L+5y5Kj/AIjs4f2nv2PXko+Uz5UAbFe3/wA4pSwguN9CtTwGvGZhuCo8jkkn1JP/AH9MSAAWAU0QLGWKfOVJlMCgNZUAH4GsAMQYRKTbdZmsY9r/ABBN/LeWJkMx2RVZQT0YkiyPgoWr9SfQ4tUUJY3Xd1rDt+6ztdMHHKOSP5HPxTLqikSRdt1INWARddDRB+uLr4nx/GLIcHA7KQThoKVZBwoK5csxOEFm+oAA3JJ6AD1xIxjnus1IgPNPMxycBdomDN5YydLLqILAPpcUKUk79tjeLZpMmrjpzspqeB878jd+6R8n7UsyD97DA16iAsjLsdOm7Rrqm3FA6httvz2RjYOHmiMWEOk0EjfQ3SzzTx2bMZjxIFEcRaNzG0jMfEQt5707KQQCoG4B7nFiGoiDcrv0TX4JUgXFj6q4+RsyjZSNUmSYoKYpY03ZCU3mAAIAsDYdB0xUkd4ibbobJG5hyvFimDDbqNZw4Fcl7nfgyZrKzLJL4I8PaTsmlg5sd1YqoI9AMXqCrNNUNlte3JdwjL4G7lV97JODyLnHlWeARqhV44RIvi37rMroooHexve3fBnF8agq4mxxtPW5/QJ8uF1FERxufe6t6bGJxH4mpGIbfmPzOHxn/TCUqu35pQ8TifMZUxrHHKglPvqJJI0WRgwBC7UKuhKx6Xgi1hEJaHb2/NlFA90rnC1rKyymKKmXQJjki1eTSCT0AJ/TCb6JFVfEcxxDMzeNoWSI7xxWrIimiNiVbXXVh3vtQwyWoprGMutbzB+60NLHSRxDiXD+o1CYOX/EZG8WNEAIChT+t+Zq3+N9dvUJXRsa4cK5PP8AlgoZZQXeF1x12UybORqCdSWO2pQf3O31xBBRzTSNYAdTvY2UD5g0bpNyORy8sxAjKEliyIWaJ79fLWk3qF6D5Taisaes94pIgWyXItqdHDuNU2CqbOOG8aeQ+V7XXDiHJO5OXk09fI9kf3uv6gn44kZ7SR1IAr48x/zbo71Gx+inpW1VCf8AZyWb/g7VvpzHoleaCRNRZCQjaWZeim6sj8IPYtV9sEm0UM1uBKLnUNd4T6H4T80Zj9pzHpVQlvdviHy0I+SmctZ8rmIjGpltlDRUWEik0VIGx2O3YHrteIZ8Png/5W276H6p9bimHV1K4Ml1Go3Bv0t3Vy83cShy8UaTELFK3hNuAACp2O9haG9fsLwGLaggugPjGo6+ndZCKHinLa/4Q/l0ZSmGVRIyDTBBpYaSQLrffc33u97wFraqva8GeRzulzca6/wKyaPhNBLLAqRDxGM7PPbEb29Ldbjal9dv2w6d1YXeAG3b8JBAcubLojHBSAHQdEelA6AMqtQ9ANR29KwSo5C+Frjv+Cqkgs5AeL865IShftCGSCQl0AJb3ZImC0N2Ukkgb0pAu8HKaJ8ficNCkja57srRc9kt8W5oheUtNOk2Wj1TgFPdZWSOMUUB28Y371lVOxsYt+JxIaRrb06q06LhAOe0jffYovk2TMIXldZoJPE0qy0IjEdLowkiR1YHufy3ttayxZGjKmwT53apbHKmXaRo4p5QfMUYqrxeujUNyygiwWBPX1xWfA3ciyKR4nNo24Pp90vRzzZSclG8OaJitg7HSbo/mRhvR7Hsela3CdlOoRKSJldBcjXl2KuPkjmL7flhKwVXDFXRG1aWHUHuOvQ9qO946ZgY6w2WPc0tJadwmHHApqB868ObMZOWNHCGg1saUhCGIJ7Agdcc1wvYK7h1Q2mqGyvFwFW3sdCPnHk1sreCQsZVgHGpQzg7A6fKCDfUHsDieVr2MDXDnurOMVdLVT8SBxJ59P8AtXDLgRX/ABBC2oefePzOJYj4AlKrTn77O82ZXMsVk8JRDRq1A1GvXzX8t8PYZWkFouLjyRKma3hi1uhVgcrySvk8u09+KYkL2KN6Ruw7E9x64dNbObbKg8AOICLqMRXTFsVvCXsuVTZXlrM5ScRiZvCRgwQM4MkSkbKN1ujR7g+gIJnknp+I18zbtJ10GnnzRd1UyalMbIwHgWuD9bd1YbiAwLKkccgCgISobZdgLO+3oemNWxrXHss5SRGWXI8qDwjmO2KyhVT4dvhXU/QYe9gAuEWr8PjhYC0qLx/h0c6I2QZBchDJGxjV27ny0Na6CD0NA9wBioaeF7s0jATtqOSrUFXHA4iYXBHyKHvyvnnAZjFrViRcjXp8vkKhfDLXq896vd3FG6gwyCMHgsGvXVdVVmd94bho6/so+YyUeqBJ5EE6ZjLFySEpkZW84LG9QBC9QS61V3jOxQzw1T25CG2Om+/+J/XsFcNQXQ6a30JsrFWMDcAAnqQOuI8ziLFUlzzeUSVdLixYPyI6EEdDhQSEt0BfhAhMmlX0yA3IgGoX6hAG1C9iA3xrFSoppJHNdHY2/tP7nZWve3vAEhJtsljhXC4pZSYpPtDJpDIiFQACaDlyVVbU2KJNGgcWeHUWs5mXfVxHPpbU9lfnxN5i4eWyfIstJFBJpppmDv8Awl9NKv8AKKVfkMTwMYzKwfCEFJvqqe5b5fhC+Pm1Khzaxi0LG93kqjuRsu3x60DWUk3futJG0yDJSizevM+qcs3y3lsxlZBlIYUkZa1aa1CwxVqI1A10J6gGwQCJ4rAoXVRyMdaQ/NLMhmXLQwRWrGwgiDCOMli5fUo1KjPRL+cAgUw6m9ka6xG6jNO1zRw9zvbb9kwvzDHFlcs80jzTqjRyyFNDSOOib7NpIPnBIFE3596dUWgWPJMooJTKWtCVOV4cvmcxPJndRX39Efibs5cmzGNWlQoA3F/pihmjJzvI10F0YqjPCBDDfQXJHUq0+FZCDJmIZVQsWYcigbtjG0okDEljaxkUSfw1W9vqowWZxy09FnXOJdco/eB+ZIhvMkOvKZlL06oJl1elowvD4nWeCkdsqo9lfE0im1ZgstQhYVCkgLK2onb1MYA29cXKy5At6+iGxSRQu13P6q5pMA6w3IRVqGMfMfmcTxfAFxVD8U57OW4vmp0j1rbRmGToskaiMONzVMl2KJG22D7KYOgawn1UGZzSbK8eXM1NLlIZJY6k8NfFshfOBT0BdUwIo1ijNREAvB8IT2OvosrzFAGCyN4TMaUSFRZ+BBI3wLikbL8GquGkmy5g247IsjWLG4OJCNbFV1F4rkIZoyuYRWQWTq201+IN1Uj1BGHsc8Hw7rr21VWcE5yOTmlgVPFyas+hNdsihyLjY+8G96ia32I7+j0+Cf7WNwJD7XIO3l1CDTYk50xe7ra4/ZOXCOauGzGklMbEhfDcPHRNUpoBCTfqeuKM9FVR3ztNh8vorL6t0gALvLVd8py7MZJT4zRQEOsUShW0eJRLLqsUO13s1eUeXFFTOljMbQGeLmb7+nZelyckUniSyFI1Itne1P1Lf4gfAYna9uXVEGVcPALMuqW+buKZGbNRisxK7KUZY0OlgLIqwC53IpL261QvPYkBK3NA4Zhz5KxhxqoY3i4a3exsCfK+6fuDRssEYcMGCAEMbYegY2bYCgTZs4DvN3KiUB575nbKKqQ0ZnF2dwi9NVdySCB22JPSi6NoPiciuE4d75Ic2jRv+FWJyWdz0umQSSRkajI7nSDXQLe30GJZK2GCPNm1/wAbI/L7pSyCMRDLb4r636dUf5I459gm+zSquh3ClwoDKxpQzMN2XoDfTbsKx2fjtDh6KtiuFski96hv1IP6+itsYgadQsok1+Xlnhhs0VjQH4FQAQfiCCPpg+RdFqLEHQNsFLXhYijSIbrI+l/ioV3I+TFApHcMcSMFgq9VUGd4JSnzRnpC5DCwD3F4jJIOi0dDSwOj1WY+BjiEKr5Y5Y/ck03t0KGqOk7fIgfIoWh4yFUqu1HLxI/UdQkTh3FXyjuzwxSi9EkMgN+ViCuoEG7saSKPT44Y1rWv4ZF1HVMkqYfeWutptry7/srx4Gv2hYcyzhl06oo1jMapqXTbBmZi4UleoAttu+KtTUOJ4drW3WeR3FbkkQ7mHiUeWy8kkotQK0/mLbBfqThYwb6KzS0z6mURM3KqXkLwTm4ItIVmZyvmLtUZMgRi/wCEJ5RR7WR1ueeQvbfl+VbxX2egpQ2TOS4bAjQ9beSuh8CqrcIa1Dm94/M4ni+ALiqGkyzLm58wERXWfS72CiszkkjxNWxCM19RRNgUMHGv8AbdF/dYHAEgkkeuyujP8PMuWP2SVoyyAxsHJVrFgtd3Y/EN9736YFOe4nI/4en8/RD4HtimDnNuBuEl5Dg4zOWD5xtDAWCCNZHXc0d/gL+mB75uFI5sQvb5LTOxDhyf7UeE9lx5b5oiykqRxeIYXcKwJJUajp1AMbBF3sBfcdKvRNmf/wAhCZiOGSSRmcgBw1O2vyTx7Q8+IeHzkgMXXwgp6EykJe2+wJb6YJYFTmor42A21v6DVY+ocGxElUflke3Fq3lrUbHbpt+v6Y9ekB5LLvdGA3ca3WEyzFWBK0xB3F9KsdfhhLPFyErpWBwIvot8vniAgDSRlLUGN22G/TSbG4HTEJp4Tq5jTffQKYulDiWu+f8ALJt5GaLOTGHOCbMtp1RtPM+iPT7xpm6ny9jfyvGR9pqBzGNkhAa03b3zHY7bac0Ww2qe0uBOvbp0ThPwWGG5IwsZAvxF8pr11CjVd7x5L71Vtl4ZJOtrdfRahkjHt8YFkZ5P4+M5BrohkbQ19yACHHoCCDXY2MaTEcPkontbJzAd5X5eiBxTMluWbAkJA9pT6c6b/KhH8tV+moN++IALtFun3W49mwDTvA3v9guvB+PqiUrVgRUUbnPuQpKqgc99yEscd87M+4DBiDXWruvWqrbBelY5jWiyvsljZA6NxGgNx6K+stehdXvaRfzrf98QG19F5yguaz8eVlfxm8KJ6ZGJ+71EEv5jsrEgtpuu4slqMUc2ZgG5CewX05rTJcbE81ZcpLEFPiOG2VtqAIsMSCdu1WTuAbRddTPjczRwspua4XHJ7yi8PtopI6qSP4St8tlY4VJFKoFknoANySfTHBqjmndJq4r5+4vnVnmneKn8WWUoooavEclBXYkEfritI1zps3Lr5I9BNDDQ5XEE2Ol+utl9Bct8P+z5WCEf7uNVJ06bNbkjsSbJ+JOBb35nl3VZdEsIuQ/jvCkzUDwyEhXA3WrUgggixVgjHNJBuFNT1D6eQSMNiFXns6igfOyaGWdMsCIJxQFud/d2LEXXerv4EKqHhxNy3udwi2JVQqoGSC1zqQORH6K0HwDqNSEFCHE+Y/M4tRfAEhVce1BslHCw1ATNMpKo5Olim5dQSEBVfSyfmTghTcRx7WVplRNAA/KSFYWQcjLxsRRESkqNhYUGt+npio/4yO6rE3N0hctcGYHxczJuybr+FQR0s9h8P1OB1RWNdJkY3mVpJqprYmxwtsBbXmUPzGZyiyrDBGC8jrFqqqLsFB1Pu1E36fHFiliqXuDpHaDWw/bRPmiqHUzpZTpbmf0TD7Ysyv2WOLWviNMjBL8xVVe2rrV1v06Y1/shC91eJLeEA68tQsVXvDYSFWeU2dgfxUR86qv2x6W4c1mZfEwEclM8MYbmKq5isHLqTZAPbcdsNKXivAsCoucyKbHUwNilu7/YmsMeczSx2oOhCt09RJfYef8ANFYHL/EJs/DMuYcOpkVWIADMEVGC6koBbJ2Avc7748h9qizC6xrKfoHC5vY6jpfTzWvwse8QF8uupFrW0TnyvlI4o5FjQIPFYlRvR0oLLHrYAb4BgO2BklU+pDZHuLiRuf5yTuE2IlrQAOgQ7nrlT7aivGQs0YIF+64O+kntv0Paz646KUN0dsimF4k6ikJtdp3H3CqnN8GzER0yQyqbr3GIvpsygqd/QnFwNzfDqtpHjVFIL5wPPdHuEyvlojHmyqJP5YY5KsSEipDY8iA7kkiq9TvYiBA/ny7rOYxJDUPzQjXn39FcTOACSQABZJ6Adbv0wGaCTZZpVBzFz5Lm3EMAEcJfrQZnVTeo61IUEDpXfc9saLB6ESVTWb9T2VnFIBQUDqh58ZsGjuf10TVyhKywqY8rCmsljoZl1dAGKlW6gbebpXyxZq2wxVDo49QNNlBTyTzwNll3I5m/luifH+OvlYDM8BYAqCA4oatgSa6XQ6dxiFxDQXKxBE6aQRi1yqz5n5tnzcaq1RRSAkxJdMu1B2O7Xd1sPUHF6thbT0ccg+J/0Fr/AITMG/3eIzROALI9PM3t9igGTzkkLBoneNgQQUYjp61sfkdsAMxtZbOWkhkFntBVmcn+0VXqLOkI/RZ6pG/nrZD8fdP8PeF8IPw/L8LN12FvhOaPVv1CsQHEO2iEIVzTLKmVleAoHVS3nG2kAlu4o10J2/xxPAGF4zKKbPkOTdVzyHy6Z5o2kdRFlwsqxpIhbW5DqXEZJry6gT60NrxanqTG0hp1dv5KHDTU04cC7Qi1lbL4BT7hXAhrnzH54uRWyBIVS3MUEmTfNJPlWlErlosyFYjSzEgEgVq3og739MEGxcUAsNj5o3T4nkLc7/COVlYPsxk18PCMVYKzpSsrAA76bXuNXQ79OvXDK6IxyC+9kHdKJXveBa5PyShzBxGWLMCGUFFiC3/Haj7yx+HrX1+g9tG1rSW6k/nZa/CYGTU7pjuNLdLIhDw7wE8Uj72UivVb3UC/StR+IPoMV2TukmEbNm6n03/AVKab3k5TtsEpcz8TbNZk5jQFJVVdQbsptqF9Afy/uTePQPZ/G46Bpp5QcpN79PPqENr/AGTnngE0Dszum2nK3dQEzKN1IsdjsR+u+N7BUw1Dc0Tg4dlgp6SopnlkjS09wupzOn8f60f+uFflYLuNvNQsiMhsGXPa66RZ8Ho6k/8AfxxFG+OT4Hg+RBXS0jov+Rjh5/8AS5ZmYrbWpBqw2wr0+Xf69cKY3C5vp35J0Qa4BgBv2TZytx9UgEMMZWTRqLyGwXJGpqBsjfbcem1Y8SxunM9bJPPJnGa2nQaDXkt/NTy4fQxyOZlDuXMHfVNvIvNCSMMq4iWYx+Lcbg2dWlldTREoO9C9h2rD5qZ3D4jQco07JlVBHGA9jr35HQ+drnQ8inGfNxps8iIf4mA/xOKrYZH6taT6KkSAuhCsvZlYfMEH9iMJZzT0K5UTz3y79jzbAajHKNcbMxZqFBkLNudJ9ezLgm2YyMDj6/zutRg0zXRllvEPqFmDmuVcjJkjujUEe/MiWC0dd1IFD0BI6VTcrc2fmnuwtpqRKNtyO/ZRuXuHtI5b8IIRiCLQOVtyOoUD8XTY+mDOEV0FGXmQ2c4WbobX6X2vss97VsfUywwD4Qbu/nzV6ZXLKihVFACv+mK7WpjnXSB7WOLUI8qp2P3snyBIRf1BP9lcRVDrNyjmiuExAuMztm/qq5zBOmIKQSIlsX/74M43lEFO0/4/YIT7LFxnqnt5u58xcrlHIGsdx1XuMZtzC3XkttHM15IG43HMLY4apN028jc2zZaSKAnXl3kVPDPVPEYLqQ9QLN6TY61WOcA8Enfr5IHieHx5XTN0P0Vlc+cIkzeSkiil8JjvZ91gAdSNX4SCf0GGU8ga8ErMkXFkj+xBzBl/v1EZzMhMTn3pCoIIY6ttwaFDv64lr3NMmmtlGwgGytVjgPUbhThC2Pmb+Y4uRjwBIkf2icH8ZllXOywSxqgWAE051bFVG+q2rUA3QXVHBeiqzC3JkBBO9tVXmAAumHkoZRYWTJoY1V/vEYU+squ7WT1UDoa2rtWKdVLLK/M83T4XNcPClvnBosy4WZfDaN2QSKGJoHZD5SrWKbayvm26nBijw2Isa8uNj25q1BiE1OHNjOh0K2zUjvHF5XZgwBpbJOk35V3B0nUVIBA7YzYwySnqZBbTW3lfRX6ari8LnGxSPmz4byxaBuQQXU60F6gBdVY+disXiHAXdutjh8jZ2tLHGzemx7HrZR0WMq3iKWahoNilNi7BBsVfphGPc3UEjyV2en4rm3AI5gi+nZZyn3Lh1RQQLGpAQQQRdEURvhzpJH/ESfMlNFHTOYWMaAOeWw27hYGX1IWYqKKgI16mBvzqKort1vHDNH4mmx7JgmiqH8IszN110I069Oy9lYjGRMiAeGwp9AKq3UWSKvbofTEj6uoe3I55I6ElRuw7DmEt4bQSDsADbrpquWT49Erx0G1+KdclgJoYaaC1dhjd9KwQPs9VPpXyOFrC4B3NtVjsfxmKoYaeLxN0sehB3B56KNzJkmXN6l1KH0yI63eoUDpI/ECAdtxY9cH/AGVlinw8wyW8N8wPTusi4va0GxvsEazmThy4CyoZ8yfNMzyNSsfwWjAswHvEk73gdV+0EokMdJZjBtYD8LWYZ7MtnhE1UdTsE4eyriwEzZdI9EbIz6dbsAyld1D2VBBN79h9c5Xzvqf9SU3d1sPspMSwdlFEHxnS9k783cuJnoPDY6XU6o3/ACtRG47qQaI/9wDilDJkOux3QunqHwPD2KnuJco5yAnxIlCg0JPGhVGPwMjqf1AxfiZxf+PX0P2C0Qxyntd1wsZ3gM+UiE0yKFkYLHpdXOrSzUdBIClVrYnGk9nxHM80rxcjxC406agrIe0E/HlFRFoLZTffcm4t5o5wf2hzx7Sfej0bc/3x5v1DY0FX7OsfrHp5bfJBocSnj0cQ4d9D+EL5w42uclSeOo2VAreZrBRiyspCA35j6dBgLJ7OTF7SSLDffb5I1Bj4ZA+Exm7ttrXItrrsuHGMxJLp8R2dQhekUEgbWWOlaIBAJOob9euI24Rh7X6tdGC7KL/3dLb2CqYbW1zA73fK91hc/wCPpfU6bfRNPs14Tlc3DPFPBG5R1dbHmUOoXyv71kxbkEXt8MQ+01L7nNHwtGltu1wT+U7D6h8gc9ziXX1N9df08kB594JDlM14UGoJ4aPpZtQUszigT5qpQdyevbGcLrgEjVbfBpZJIznNwNAofKOU8XPZVO3iqx//ABgy/wD6fvht7NJ7fropcVflpj3sr14q5WGRli8ZlRmWKwNbKLC2QQLIG+Io2Nc8NcbDqsgq+5O4/HLnSuZy3gZuRpGiVTqRQqkPdGle1bcgE6u1i79bQtYwvieHNFgeR/KgivmOYaqx8Z+fcK0EHZ/O38xxdj+AJCqU9rPMeZ+2ogXwFyza4pd9RulMp6+TUCBQ/XBqjiZkzb33ULnX0VwcDhihy4mGk60Essq6jr8uosLJYrXQYGSXL8o6pzGBo0SRzjzTlNQECJICCXlVigOuw8ZBTuKJYEGz8MFKR88YsT2t91UnqWtIDRdJhzcmYkUaPukR3jJoKEUlpCWOzFRQLWTVegw5zC4b6lQSCSZotoo/Ds9E4dg58USWqFAFKmzq6/Laj3x2IYdNSkF4001/nNeiezlZG+nbTN2aDfXXzHY/QqTPMXZmNWxJNAAWTewGwwLK1UTGxsDG7BTEyM080eXJIkYLGviWNI02vawoU30w4G2pVCpqoaelfNGLg325k6fqro4xyzl80iJKnuCkZTpKiqoV2+BsbDFQSuBPdYCmrJqZ2aJ1ihY9nWS0hCJWWwWUyHTIR+cdP0rqcSCocDpZTTYpVSgh7r3Ftht020VSc/8AIr5TMkQKZIJCTGqeZ0vfQyjcAdm6EVvePRcBxhtVAI5tHN59Qs9UNEZvdOTAz5PLNIh+05fQ2l9vOB4YYnfy6irmtxQ+WMH/AE+pocTfGw5Y5swaeRF72+yIxYhTSR8Q+LJqQECl5UlIZjKpeiaCk6j198kdT304P/0BwYTn18la/wD9/EZWsEJEYsL31t1tb6J59nPBRlMuczNs84XSOpCH3VH8TE2R/LfQ4zMrHvk4QGo3/nZW8VxBtXIOH8A279/VOUfEIyD5qKglkOzgDqdPWvj0xGaZ7HAEboSSvnriPEHzD+LKWaRrLMWsUaIVRXlA3FXWPX8LoJKRxY23DsLWGt+dzzQOqnp5YW2vxL69LfyyjpmCpC2CtlvDO6E0VDFehIDGj8cWK6hhqCGk5XHmNHfNNoamSmJlDbgddv2XlIG3fF9gDQGX2+aoyFzyXkbn0XWMFyAqr5VFkALtdaj3ZrYep6emBh4FDIbkkyO0vc69OwV6R89XDc2tGPW38CINwzYW5NA9wBQFkDUfhsL32wypqGwtzubfUbC+p5qhQySTyGOKzdCTc2v8ke5DlOWz0RBtJgYmvYjV5lJHfzqo/tHAn2lj49CXndpBHrof1+isYVUgzFm1/loh3PeZ8XP5hqAp9Ar/AO2Al799v++uPPn6WHQL1LCGZKYHrcol7J8kJM8XN/cxlhXTU50C/wCzrof6YjkNo/M/z7Kpjcvhay/dOntRWZsoEi16GkUTaAS3h72ABvRNA4SF1iSN+SF4exjpDncBppfa6UvZjkEOflfK6hl4wQwfqHOwUgdG6/pXykmc8R5X89lNifALY8rgXi97bK2awJqNwhjUEl/pG/mOLkf/ABhcVWftMlzC5qJzHEIqeKMsqOZdYXUrBwdNnYVW177kAxRhmQgb7lUZ3PB0TFyNzC82WfLtEi5qBXXwdOiJgvlWioKhbIU1t3GxxDVU+Rwkv4TzV1sUgiD3CwOyrvPcs5xpmC5c2HtkSnVLANAAluh2FmvXF2Ozm3QngOuRa3lf97IZzJFLBEIpVkTUwIRtQC0GshWO2q62rYd8E8Hja+qAdy180+Nr2AtcgOWAIPY9jjecGOWMseAfNNL3McHNNvJTOF5wiWNZpHEOtfEIAJ0X5qsXdXjN13s9T8NzoWePlrojcGP10YDRJp3AP2V05DMcPhiGZyGjMzkLRkkZpKJ0mlY+Vq8tKB2vbGElp52vMcrbW6LqiummZ4nEjpsPkNEvcU51zLzIpZUp3cICAErSUUmwWoDqwoln7UoVtO0NLgDy9ev8CHGV512T9ypzN40JlzUmXj1OfDAcLaALudTm7bVRHYD54qzU5DgIwSrMbswuUtyyKGfzh/vH84IOrc01jqStH649Cwzx0rMotp9Vi8UDm1Lsx8vJcJM2pBpqNEXXYiv9CPioxLWYYKoNDtMrg4HuFFSV5pnOIFwQQR5qDm+KSNfhAAAiy3f1A36gXv8AT5UcRxmCikEIGZ3PsPyVLS0LphmebA7WRnIcSuGCJpVLgttXRppPu088bAldQv3aHS6OM3xo5aiSVotc6C61tJZkbYy65AsmB43RCk4SVAPKFjkVQtfhIMjKwNir6FdNURiYaq6RbQqrea+AfZJSoDaHAaFgwIG/mVjQLUCKNA796s67DsSq617GMcBk+O/9w7fdDZaelponmVhOb4T0P863QOSQkaQdgwbT8QK/wJGNFJSRPlE5HjboD2QiKokZEYr+F261WQHaxVhqoXdEdeo6nbp+mI/dIDV+8X8drWvy8lYdV1Hufu9vADvb1tfb7olwpVBLMV90d918zDzWKBOkHa9sQPqeJK5hYRl5nY36IfXwmOFha6+fkP0KeOCcLaSAMMtHIpLhpGjBYjxQTZD6zQQgEL0Nb4x+JVLxVPDXHTudNEcw2mYaVheNx05XUHmYiBoZo8sYmLeJ4StaEq0LRog6qRZBGkbnvV4fS1TpqeeORxIDefyUVZRMjnhewAEu5dEk5jOeKzykj7xmckHa3JY9fnjJvBzWsvTaYsEDbEEAbq2vY5lkGUklXd5JSGPakACqD3ABJ+bNiGYG4HZZfE5M9Q7W45Jn5l42mTh8VxY1ovehqO5JAJ2F9utDveGMizmyrQQumflalj2dlmzOfYx+GDKKC7x7PLek9C1mz62DQvElQB4VNUwRRMZk3I16p5YYF1O4VRqAyn7x/wCY4uxfAFxSd7RpstIi5aVGknI1xBQaUtagk2BvuK39a6YvUbuG/MduaIUGHmc5yPCN7ol7PXT7MqakaaMaJarWoDOERj1OkCh222wlW4ufmHw8lFXDJKWDbkESLBdcWtoz4ol1KdJa2Egv1U14ZvqFIwomIaAFVa26klosxH94okjcHyyLY9PdcWOmGiVzD3Ti26rPjfs2jklX7FfhyrrjZWDIF2sksR5fMCG1bhhQONFQ49Wx6OIcByO/z/KjdTwltzof5yXXL+xydSC+bhD35V8IyL397Vt+x3+mCNR7RtkYWuZ/9Ko2nsdFAm5dkgkZDMGHvMSobWzkln6igTtR32OM+KozXeW27DkEXjgbbwn5o1w7kXOyqXdkUWSNaEWPXTZYn/HDi4AahROexug1XbP8jZmJNaSZdyQoppHSyTso1pVktQsjqBiMSRM2+ijY4N+FtroFHw+RRIryDUxIKhCAprSRubv4/DF+nxR8MRYwCx5+fRMqMGiq5GzOOo6beq3hy4ZhSuAupSB0vy0fTaiLNXfQ9cBn19ZEzIZT1Gp8rdfTWyFz0jY5CC0X8lGabW7Rx6qRgWI1EE7EjuRuRdfrucI8jJxpjd55m23LXQk+aQM4e9gOilNnm0remhuQqnSAPWybo3YNdOhxVYxjX3bv3OqZns7wbqyeWsxmVjUZsbMdMchBVzt0kU/LZjRNURdFr0U7ZDY7ovTvkLRxN0K9o3Bk+xvJGgDRFG27KDpPyVVdjQ2G+DeCy8OuY4nQ6H1/eyZXMzUzm27/ACSHylyrJn5fL5YkK+LKfwg76UB6uQPkLs9gdJj+OMw9uRmshGnQdz9kFo6Z0ou74f1T/wAY9mEDxhctI8RUllV2MiFiFBJ1eYEhRuDQ9DjE0XtDPFU8eazza3Q29EXkhBhMLdAUmcscGljzcgYaZIP92d9UpsxAfwWuvVv5R8cazF8VjlpGOi1D9+wFrjzvoh9FRkzHNu3bzIP2VrcuZMZbLxQ7+RQCxFWepP64yjpjI8uItc3RtsORgaOSX4X+2cXFWY8qpax01dBfzbt6wfDE1U7gUFv7pD/8t/dD3/6lX2YP/o/gfqpuS4fkI21SRQjNKtOClyHTtrCAW10aYCyOhOKrC0tuT9UQMh2Gyk5SaVpiYPFCvIrv4sLRoihY0K/eIHZiE2C7AnfpRq1Ji+K9zbkm+GyE+2ZgvDi5FlZU0i6Fta3XcgE/44go25pLKSCpdTkvb0Qn2J8WiljmSO1ktXdGHegtobNqKreiDv32WsiLCCkmrTUu8QtZWWMB6ncJgSpleKpLPPGNpIpGDL6i9nHw9fQ/MYJshBga9vTX8qxPSPiY2Q/C4b9+iX+cOUHzMgmhZQ5AV1ckA10KkA0e1Hbp07o14AsURwzF/dWmN4uF7l/l/MZGKd4RB400kZKuZXXSNQItBqJtr6UN7PpcifHL4X8tlQr5opZM0YOup6o9kJI+IQ6mRkkQlXX8cTjqL9O4vb13BqKSIsN2DTp3VS5adFyfgrIwEeZpumiSrJO/RSN6/hO2HCKRwvkNk73gX1UfNcQ+zEpmCymvDQp5PKdJJU3fYA1009PVNR8KeMr1tmeJzZgaYYmdG2ZjdEEHo3u/viE6ak2KcMrURy/DIsvGssoiZ1ZWllfSK60A71QVqoCro7WTh9OXuccuw+XqmAOkdlaCSeQXWPjJcMVLTIP98jI6myfLURsadh5gNq674knZKfFuOyeYTGcsgLT3FkGfj8kgEcI8WQVr0od+vQFiE3rdmod8QZLeLYJ+VrdyivDeVkKXmE1ysSzkMwAuqXYi6UAX8/XCZ5jZsd7DsoTMQdDZQ8/wbhiNUskSH8pmJP6aiwxMG1I+IgedlPHHVSi7GOd/6/sl5+UZJZC2UkikgLnTIsgYKC2rS2+rUAzD6g4bKwt8UmoPTyQipoZhMRKCL9dCnPl/lSDLA2FmkLBjI6iwQK8t3pG3qcUn1DnaDQKeOBsbQEdzkOtCoNHYqfRgQVPxpgDWGwv4bw4KVCpOJxAaZmETdCj7X6gX74+IsHGgY4OF2lS5221WvJfBkysDaFZRNK82ltioY0i6aGmo1QaTuKOB2I1clVNneb2AF+w/VV2MawWaj4xSb3TkFz2QjTOR5o7ExtC1mlJJVkJ7ahTqD/HXcYK0czi3hE6A3ASADNdC+eOaY8rFQcGZyAqrTMoJ80mn+FbIBoMQBe+1uSwF3K3TxPldkjFyinJ+Sy8WWU5VvER/MZibaRuhZzQ81iqoVVUKwJqp5ZZC6Tfl0A6DsqnC4V2WsefmjeIFy1dgASTQG5J6CsJqTYJUD45CnEMlLHBLE4kUqsgIdVPQnynqB2xNE4xSBzgmyxkjK4WXHlflKDIrH4a/eLEImlqjIL1WwHfVf0NYbLM+Q67bprWAao+cD6nkpQqG5izrwcSnljOl1mcg/XofUHoRgtTPLGNI6Lc0cLJqFrHi4ITjN7QMvHlUnlDCR7AgUWzMNiVvbw7/ABdtxuRWClJhLqx2aPRqxeIwe5ymK9/5z7pNzHtin1fd5WEL6Mzs394FR+2DTvZ6BrTa5KHiUqD/ALVZXMMrzPmI55Qniz7roZQdlMbafD2CqPCYqGLEsRRrmjNrhStlI0QznHl+fLTayoeJ1BScEsJx7we9R8+kjbbpYvqapuDY8lBOWaHr+qfPZJzRrRsrmJbqngMjCyD70VnqVNED0Y1sMVKqEyNzN+Ifolhlt4SrRXffqP8AsYDSMc02cLK3fmlD2iZcOcqksnhZfVM0r9d1VSoA7uV1BfmeuL8DA6IAmwubo3g0ro+K6JuaSwDfU7+XVBeI8vp4spybvC0CRVuEDmYAxIrtLetrOpiRutBd7xafA254ZsR91Zp8TmEbfemh7XE7gkgDc2tsOSIjJ8URWC50FVE9E0dTxX5AXUksSrd9ghJw4wzf5fRV/fMMedaex05nY8/0ULiHAsxJl3zE+clli0M6KNVyL4aujCMttuzahWwQnobwnAeRmc427KaPFIYpBFDA1rtrnWxvrr+mu63/ANkocvmFtklQeOGaVlMatoLxI6oQ2rwwXPQGxXTfm0rGPB3GqV+NVVTAWjwuu2waDci9iQfOyG5Dj8ORzZfJapcvKg1Qtasps+WyDbKdwd9nq++Kj+Hctbq1yJyUU1bS5KshsjNQdDcdTbl+EyZjnXONIkUOTWN5HdE8Vi1mNtL9NNBTdnpsetYQU7GkAM1PUoTHhlHwnSvnJDQCcotvsNVFHFeKyvOpmiy/gBWYqgIYSXoKFUclTV36YnZHJctADbdk90eFRMjeGOfn01da1t77aqJmJOKfZxL48+r7k0NIX78qEWwwbxLdbGmhq64eWzZL318gnMlwz3gs4bcov1v4Rfrax5L2fzPE8tMIvtlsdRtmHlRB5pX8QEJFs3mJ30k10tr2ztcGh17+SlgdhU8DpXQ5QOl9SdmjXUrc848TgeVJFjm8CjKxTYAkANqQqKbUCPn02OIXZrkOYDbsnjC8MnYx7HFmfYX5+t9kWy/tJTdc5lZIt9LV5huLplcKRsbrfY4YY4r6gt+qpP8AZ9zhenla/n0PTumDOcHymeymhFXwZPOjxqFKt0DgVswNggj1B74gfmifcm4P1CDNMtLNbZzdwq0fMZ/gUmm1ky7nawTE3y3tJKHS/wC91xKAyQfy6NAU2Ii58L/1/P6pk4f7W8uwHjQyxt30aXX9SVP7YiNP0KqSYNUNPhsUD5x9pH2qN8tlYnCy0mtvfYHqqxrfXpdk0TtiSOANN73U9PhnBIlqHAAckz+zrh32DLFcyypLK5k8K7cDSoA0rZJpbNA9fhjnQvlcMuyH4hUColL2DQaJjfmPLBHfxdo11N5WuvQAgbn0w5tC7+4iw3VWKGSV7Y2DU6BC+S+YHzpzEjDSodVjT8q1+5PUnA7EXtc5oaLAbIritA2i4cYNyRcnvdVTzPFr4nMhJAbMFSR2tgL/AHxepWZgxvWyP0shjoQ8cm3+SQ+JcRaaVn6Xso/Ig2VB8AKH/wA49JpWiONscel153K90jy95uVCkehQ+uEq6hrGcKPc7lNaLm5XRxpiA7sb+g2GI3R8KmsdylBu5X5yfllzHDIoJ0DBY0UhhfVFkUi+hUSAWNxRxiq6Z0VSXN6ahWQwObqhuW9mSK/lOXCmwT4Mjt8KWed47+JU/LEf9R0+DXzSiIbp+4ZlDDGqF2koVqYKPoFjVVA+AHfA+eR0jszk+1gtuJZGPMRtFKupG7dCCOjKezD1wsM2S4OoO4UsE0kLxJGbEKuc3ys+Xe0lzKgMrKRC0gtPdbVExBI7alX5YMQUbZhmimA7E2P1RU+1DcuWenvuLjbXf5rRchMQqifPMELsunJvQMl62tpVJJDGyfzH1OLX9OLR4qhg/wDYfZV3e0lOSS2kve1/TZbnITvmhFLmpyBCcwdKlZvLEV0LGGNSFBpq+hPXFJ7Hibh8S43uPsi0NXAaEVDIA0k5bO1A1vc+qh8PghBmkzqykoIZYFmNPJGkmjQQ2zArQqjsprETGtuTJfqL9FbqJJnsjZRka3a/LsHEXv8Aui03FMtobLZaObMIWzB0RptE3iM8Mqjw9TNRVfeA0rRBvExkjAytF/JDRR1Jdxqh4YbAeI7i1iDr07brtxDi2ZecTNl8vAwDBHnkRHVXjKuhGsFhrdnFrYv4nFhkFVM67IiqnEwqmj4b6gnqG7Gx0OvbdQcnxGVFCHMZBl8GOArUzkpEWKE+Gm7DURd18MTswyvG7QOWun3UM2L4OTdokvcu0tzXSTNZpuuchNCEDVFOAvgOJEr7iveAJ9f0w04dW9W/MflK3GcGGnCfz/8AoW/6Wgz2bAIGbybOVkUMXAcLI4kZQZVXbUOh6A16YYcPxAC4bfvup24tgTz4g4DTTloLKaOM8Q+8ZctFJ4tFzFol1MqxKr0rPuoitRVWxNHELxVRnxxKSNmDzABtSdNr+un1XSTmlxZlyMiOftDanRjckthAAyiqXSpbrS0NibZ7z1YVKMIiLgWVDSNOdvCN+fyCYvZ4jR5cZdx5ogC38LStI5Q/xBdFjsWOKtdTGKnic7c307aINiFayqxCUx6tFhfy0TTLErAhgCD1BFg/Q4FC4OigSXzHwvhUDXJlo2la6iiBDGt7KoQFG48xHcdcXGZwzPI6w7218lbgdUyHLG428zZCuGmU39kysWVVtgEChyPUuvmJ+B2xEa1pcAy58h9z9grEsAZ/yG56k/Zdzw8DV9olGk6bUndtXS9vMBR2Iq+12S+Rr3AkuyN563J9VGx5cQGi55aafJKXMWdjVmMIGlQyLdAsZlaMLt3CMzmu0fxBwmHxAF8uuW2l+aNWkbwYyLvLgfIDUlN3sg/oZ/6xf8uKFZuE32m/5meX3Vec4sRn8yQaImYgjsQcEYCQxpCJYeAaVoPRL+cykMjFzE4ZtyI5FVST1Olo202fQ16AYOx4s7Lld9EBqvZ5+e8BFuhXLM8B1qrZZPNWl4mkDPYJIdSQuoEdQo2IO1EYJUFfC6+bfvuhNbhdRSgF40PMKVwLlqWWdQ6rI4I05dSG6dDOUsRRDvq8zbhRvYfX4iCCb6BD2ssr64Fw3wIVjLa23Z5CK1u5Lu9drYk12FDtjHTyF7y4qwNAiQXEKULpow0rrrwTDFy3C45Lde04RKlfm7loTOuYTxxMoC/clAaF03nK7i6sN0rbBOkkilcGyvyEf3a2+iuQYtNSRGNrA9pOxQPK8rTO2owDUes2dl8ZvpHH5fo94KufhUHie90ru2g+Z/CrSYxiUwyRgRN6N0R+DlSxU880i/8ApofCi+kcdAfriu/2iczSmiaweVz8yhxo+IbyvLj5onkuX8rF7mXiB9SgJ/VrP74GzYrWzfHK752H0UzKaFuzUWjWugA+WKRe87n6lTANGwXVThqUkLzRg9QD88Oa9wOhPzSFrTyUOfgWWk3fLwsfUxrf61eLkeI1cejJXD1KhdTxO3aFwbliD8Hix/1c0qj9A9fti23HKtvxEO82g/ZRGhh5C3kVM4VwuPLpoiWhZJJNlierEncnFOsrJat/EmNzsOgHYKaGBkLcrAptYqgKa6V+b+Xml+/g2mVdJUixIoJIBrcEEmiL6kUdqlLWTMEchtbYq9R1ppzZwu0/y4Vdz8UfL+SQ+E25GqeNDuADQlZX6eoBwn9OmJ8JBHZFvfKKTUut5hBs5xsNtq1t+WJtbH5yUYlHxtiPy4ssoWs1ld6KWOoznLSRlx6kWahjFmNvQq9KL0XVVmzuzGhbH0AFAAB0swcAxgs1G6DDXQvM07s0h07AdArT9j/9DP8A1i/5cCKzcIF7Sm8zPL7qNx32ayz5iWYTxqJHZgCpsWemJI61rWgW2UVNjDYYmx5Tp3UH/wClE3/ER/3Ww735vRWP6+z/AAPzXm9k0p6zxH+yccK9vIFc7HonCzo7j0RLl72f5nJyiSGeIDoyaWCuPymv8e2JGYmGnUEjmFUqMSpZ4jGYrdLW0KfBlfjiB1Yy/hBsgOQrfwMM98b0XZCthDhDVt6Lsi2EeE96b0XZVkJjveR0XZVnSMJ7yOi7KtSmE94HRdlK1MOENQEoaseDjuOOi4NWRFhfeB0XZVzzeU1itTL13UkHcEdvnh7KsNO10mUrmuTYEkSGj0BsgHXrJ97p+GvTb5u98Zb4V2RZkyTHpK6/KvQjvfYk/Oj2rCitZzYuyLoIGoAyEkAiyNzZBs0QO2E98Z/iuyrUZRr/AKVyLBo+gBsWK631+H6O9+Z/iuyLVMk29yyHY9+51G+v8XTpsPhXGuaf7V2RZjyjDV965LCrO9b3sLq6JF/L0341zD/auyrZsu29SMB+HvV31JO5o0PkOuFFcz/FdlKW+a+Wszm1EaZnTFsWVgTqIrrX4QVur6k/DE/9TjDcrG26ojh88NMS94JdytySsfZVN/xKD+ycR+/s/wAUVdjjSdMw2NgR+Oa8fZVN/wATH/db/XHe/s/xSnHm9HfMd/ynDkbll8hHIjyLIXYNYBHQV3xUqZxKQQLIViFYKotOugtq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701" name="AutoShape 14" descr="data:image/jpeg;base64,/9j/4AAQSkZJRgABAQAAAQABAAD/2wCEAAkGBxQSEhUUEhQVFBQWFxYYFxQXGBwcGRgcGBoYGB0YHBwYHCggHxslGxcdITEhJSkrLi4wGR8zODMsNygtLisBCgoKDg0OGxAQGzAkICY0MC8sLCwsLDQvNCwsLCwsNCwvLCwsLCwsLywsLCwvLCwsLCwsLCwsLCwsLCwsLCwsLP/AABEIAPYAzQMBEQACEQEDEQH/xAAcAAACAgMBAQAAAAAAAAAAAAAFBgQHAQIDAAj/xABGEAACAgAEBAMFBgIHBgUFAAABAgMRAAQSIQUGMUETIlEHMmFxgRQjQlKRoWJyM3OCkrGy0RZDVNLh8CREU8HxF2ODwsP/xAAbAQABBQEBAAAAAAAAAAAAAAAFAQIDBAYAB//EADsRAAEDAgQEAwcDAwQDAQEBAAEAAgMEEQUSITETQVFhInGBBhQykaHB0bHh8BVCUiMkM/FigqJTQxb/2gAMAwEAAhEDEQA/AIvNPN+dizmYjjzDKiysFWl2APTdcZyKnjMYJbyWxo6Cnkga5zbkjuhv+2+f/wCJf9E/5cP93i/xCu/0ql/w/VSuG80cSnkWOKdyx+C0B3YnTsB64cykjcfhChqKOhgjL3t09fyrKyU8yIqtM0jAeZyACx77AbD0GIZo4CfA3RZGV4e8uaLDkFIGck/Of2/0xCYY+ibqtxm5PzH9sJwY+i662Gbf8x/bDTEzouW32l/zHDeEzouWftL/AJj+2E4TOiVZ+0v+Y/tjuGzouWPtL/mOEMbbbLkPm5jjUkNmEBHUaht8/T64Xgf+KeI3nktRzPEf/MLX5vw/3q0/vhRB/wCP88k4xP3sUUjzLncNf6Yjys6KNdFmf8xxxY1KtxK35jjgxvRNWwdvU44sb0SrYO3rhMjeiQrIdvXDsjei5bBj647ht6LlsL9cdw29FyyL9cdw29EqD81ZPNPFqykrJKl+QVUg9Nxsw7evTF2mjgkHDcAHcj17FXsPlpmS5alt2nnrp+yqxub88DRzDgjYghf+XHOgY02LVtm4NQOFwwfM/lY/2xzv/EP+i/8ALhODH0Tv6JQ//mPmfyrA9mnFZsxHKZ5DIVdQCa2FfAYp1LGtIsFlsfpIaaVjYm2BH3VWc6D/AMfmv65/8cFIf+NvkjGHD/bs8kMyeVeV1jjUs7GgB6/6fHtiZjC82CuSysiYXvNgFbfLPL6ZSPSKaRq8R/X+Efwj9+vybNMAOGzbmev7LEV9a6rkufhGwRlUxUVNbhcNuuWwXCEriFsFw0rltpw0lKBderDLrgtgMNunAJZ5rzRLCAEhdId66sCSqrf5fKxI77DoSCrn5GZhudAr1FAHuLjyS/PIsSknZVHQDf5ADv8ADFeNj5nhrdSUYc5sbbld1XERNk/dGeVJykvhfgZSyj8rKRdegIN16r8Ti0x+duu4/T9kKr4Gts4JvC44oZZbqMddIQtwMddctqwoKSyyFwqWy2VcKustwMIkW2OXLIGFGhukSN7QOTfHBzGXX70byIP94B+Ifx/4/PqVik95GU/GNj1/daPBMY93IgmPh5Hp+36KqCMQkEGxW53VoeyH+hn/AKxf8uKFXuFifaj/AJmeX3Ve83xFuIZhVBLGZgAOpJOwHxwSpwXMaB0RKhIbSMc42ACfuUuWxlEtqM7Dzt+UfkX/ANz3+WJJpAwcNnqft5LMYliDqp9h8A279125ynliy4MWpbdVd1FsiG7YD50PriuwBxsU3DY4nSniW2Nr7X7qFy+zw5wweNLLE+XEw8Y26nUB3qtjuP8ATCvAyk2srNSBNTCUtAdmy6bFSuWHkzcj5t5GEQZkhhGylRsXYdzf6EH4YY+zABzTK4RwNFO0C+hced+ialTEKFXXtGGritimGlKAsLHhqW3Rb6MMJS6qvEyE/iGPQzy6tOt22IG+pm3IXS13pAs1sbAv/wBOlqXBzSMh27en0ROKrijjsBqi3BwI82YBljSQF3zJWyWDaSL0XbbsBqNiqAojGnigbHGMlgNrc/NDDK57ze6i8XyeXSSGOAyLLOpMKblCdLPTiRrVaHYDT322FObC4JWOs0DncaKwytfG4C64wSyRTKEQiYMEEbqTZcA1Y2vTvYOws9LxnG0U8Di2Rvh5nl8/sr9TPDNHo7UclYojxXOiE36LoEw26Q7rITDly2C464SXW2nCpLrKrhwSErasKkXtOG2S3S/zpxGSCKLwm0vJPFGDQPU7ij8sTRtB3RHDIGSvfnFw1pKYhjmeGxCGFV57QeSterM5ZfNuZYh39XUevqPr8zDQKlnR4+q1WB41w7U850/tPTsfsveyIfcz/wBYv+XAStaWuAKb7Uf8zPL7rfKcCWPOZjMPRkeR9H8Ck1f8xH6A13OCDJOHAA3cjXsOiEVFc6SBsDfhAF+5R2NcQoeufEs4sETytZCLqodT8BhMpJUtPCZpGxjmk7jSSSRNxBWbKN4RjaNwG8RCQVKn8JawOnb9ZfCPAdUco3MbKKS2cXvfUWPNSJMy+TynDzbRxBkM5C3QbzaW2NAliD/rWELcz3aXsoWtjqZpti4/Dfz/AAoycTmnhz00eZaNUlBUAX5FVtKqTWjWSu49Om+EyNAAIVr3dkM8MLmA3Av5k6qfw/iMr5jh8bSkt4LPMoPvFoyVDgdwKP74a5rQHafzRV5YGCnmka3QuAae2uy78d4lm5J5YckdP2dFZ9lLOz0Qg17AUbv4HDGMZlzPTaWCmhiZJUC+cn0A5+d1xl5vaLMxiU6o/swMiQgOPFvzEEb0tEdcdwA5py+nkpG4YH05c3R2awzG2ltB5lNeX4xA/hVItzLqjUmmYfI79j+mKxjcDshb6WZua4+HQ9ly4pkI7EgtZS3lYOVUMFvUwJ0UFU2SDYFbmsEsPknc8RMOiqPflFyoPFHly8lyBjrUgSREAAroJIRwwG7ULJujfa9NDT8R3hOqZNiYZBZzdBzCg5rmBDIsiAu6q1KXj7AE2ULEXe/l6qdtsSihlc6+3zTXYxTxx5bXJO+l1PihaKRZGjMk8hJ1Eoq0AQdAoOaUlV1iq6HzDUHqaSea7S4Bv83T2Sh2yKDjcP2dsw2pI0JDWDdg6eg67n/vfGfmp3xycM6lWoInzPEbBclV9zNxyWSR8zFIwgglijj0mldiC7X67L+jD44kiiaG2I1K1FDSRsAppGjM5pLr7jkFP5S5gmWTNNmpCW8ISpEx3sq0gVFP8FEgYSWFoyhqr4hRxPZFwG2bfKXDztcnzUBpnc5OVs5IZ8zMpeNZKjjj1VWkdD8z67d8OAaLjLsrOTK2dgiAYwEA21J63Uvn7mlpiseTkYou8joStsW0qt7f9b+GEhj0u5R4Th7YAX1LfEb2B6AXJRbm3jbD7ImWfxZFlJcI9B/AALoxuqNm7w2Nl73VLDqNpEzpxlFgBptmOhAQbMcfkzn2qeOWXLxxZdLUG/MW6DcVZsahRxIGAAAi6vtoGUhhhe0PLnHU9P26LR+PSIoLTMxhyWlvNdzTGgDvuyqev8BwgjH1StomPcLMsHPJ2/sb9imFII2TII+Zi15eRPEVntmkCg6B6tqI/XDcwF9N0LL5Wunc2M2eNLDYX38k8DCBAl0TBGC+hCYUNy/CY4HkaIafFIZlHTUNiR6XipjLrvYedlafVSTta2Q3y6A9kGzH9I/8xxFF8AUJK7IOmJLpF7M5ZZFZHGpHBDD1B2wgJBT2Pcxwc3cJfy/I8IK65Z5Y1NrDI9xj02AFj4freJOL0GqIvxWZwNgATuQNT6ppK2PUdxiG6GoPlOWo0yr5XU5RyxLbBrYg2KFbUO3bDny3cD0Vw10hnE43H2FkPPIMSqvhSyxzKWPj3qZtQ0kHoKrYVXU9bOF445jRWW4xOSc4BB5EaaLs/I8RC6Jp4mCCN2RwDIB+ax1/agNtsNM45tukbiszb3AOtxcbHsts1yLF5PAkky+lDGxQ3rQkkhr7knr+2wrhPf4hddHi0wuHgO1vqNj1UiLlFRmIJNf3WWQLFFpF2PxM/U7+avX6233jQi2pUZxB3BfHbV5u49VM4rxMJPGh2CqXJut3WSNfMOgu7PbY9jgzglEZGvmby0sgNXVNic2N3Nc+ZspDmwv3lsGPhtq2UWPEJTYFAI9Qc72wAYA4OQTOgdmAHyUT4ROMhNh1BSI/DydQGh0BIU/mXsfdrda/WsaKGcvjBcFl6mBsMxyPPn+6nx8czCqnjSaUjaN5CQR00x+9ENbkil8uo+u2BlZTU0cea5vyRvDZqypqRExocOvNEfZ/xR8zG8MkcRgFqAFPe2dTqJsDUt2L+8X1xicQga3/AF2k3JWzxCmjo5GNicb2ueoPonTLcLhSMRJEgjBvRpGm7u6Pe97wKzvJvfVD3yve7M4knqsScIgaUTNEhlAoOVF1Vf4Gvljg94GW+iUTyBnDDjl6X0Q2TknIkMPs6DWQSQWBFflINqPgtDE3GerQxSrBB4h0XYcp5QRPCIFCOQWAJsleh1Xq2+fc+uOMjr3TP6hU8QS5zmGxXOXkvJtEkJh8iElaZg1tWq2Bs3Q6nsPTD2ue46apzcUqmPMgebndccpwnhzPNBEIyzRhJY0Zq0oarY1rU1ZHmBq8WXwyN33GtuyQ11WWtlLjYE2PfmtU9n+RBB8I7KRRket73967364r8Qqf+t1trcT9FLyvJ+TjEYWEfdv4iklidRrcm9+g2NjYY7O5QPxKqeXFzz4hY+SO4SyoLomLtOdU0rTM9sVMZ+JnknRqtecuONlsxEsVSSPKwMAI1uGVwnXZV8TTbegOJaOEPj8XTdNkfl0G6GcW5xceB4RgF6WlYzBRqVS7x0Rq0HykOoawRsLBxZjphqTftp9U0v21R5ObowspdWuAZczaAzaBMurV5gpKrve10LrqMVzTkkAc729E7iAX7KRytzIuaVR1fSXcpRSMMzaEZr9/RWw7g3WGzQmO55Lo5MyYdOK11IuijCFKtguGpbrIGGnRIugGG3XLfTjlyVea8swkEleQoF1dlKlj5vQHVsfgfhes9m6uFjXRPNiTfVA8ZppJcrmC9kAZkIslCL6kir/1xqfeIb2zD5hARBUAZg0/VdB1F7XuL2sdiL6j4jbHMqYpL5HA26FNfSyssXtIS3xHNySztBG3kYqhGxHktmY7EgLuTXZMB6+XPLlB0C9S9msOgocMFdM3xm7hyNtgPX7q0+VeCDKwhfxUATQvqzb0TvqdjVkAECzVnH19UJ32bsEPqZ3TyulduUaxQUCzhVyjZniMUd62YUaJCMQDp11YFe7vgvHhbntDi7dK1rnGwC5xcZy7e7ISdzQRydiV6VfVT+hxJ/SSP7vonGKQakfz+FQOY+NqmXlaIs7Ro0jKh0sFjIs7jpfxG3fF6koWta5rnanmoJmyMbnI0SdyeYsxOMxCPBGXEgYUW1ahGfLtWgKlUOpF9Ru2mpaprLTSA6jlrb91XZIJiHMaRfTtf8qwYOLxE6S48QDzKFfY7WBa31NV1xA/DbuJadPJXBFKGhzgpiSqehvrsQQTpoGgeoBNXitPROibmvdMvY2K3xUSrIOJo3WKQrXMHpitirrlnknMVT+0/KtqDRSBHkJRhoXdUPil2lPmRUCk7X2xdw53gseX/WyimBtokDLMD4eY0EwxaNpdI1eHGwC6VO+3l11akxgdPMUOgLRuoL6XH8siPAhl5XZKkJlQxIiswDSMXVZGMj6SUj0n+ZzQ2FQy5xqOWvokY4Zrdf59FafAOW0y00swYl5RTDeh52ah8FUqg2GyE/ioCpqkyNDeitsYGkkc0azudigTXK6xr01Ma+g9T8BiBjXPNmi6lYwuNmi/kl0+0LKA0PGI/MI6H6MQ37YtCgmtfT5okMHrSL8M/MflMPCOLQ5ldUMgcDqNwVv8ymiPqMVJI3xmzhZUJYnxOyvBB7qZPMsal3ZUUblmIAHzJwxrXPOVoueyjOm6Xszz3lUNL4svqyINP6uVsfEXg3D7NYhK3Nkt5mx+SoSYpSsNi75ao/wviceYjEkTalP0II6gg7gj0wFqaeSnkMUosQrsb2yNDmm4KE8x83RZVvDCmWarKKQAt7jWx6X6AE96rfHRxXGYmw+vooZ6hkI8SX4/aJLY1ZaPT3qZrHyuLf8AbD+HH/kfl+6qDE2X1aUzcD4/BnVKgEOB5oZALo7WOoZfiD33o7Yjcx8fiB06hXopmTNu1AeO5zKZTMnw8qrSlR4hVvDSjvpoA2SKJFAEEWT0xZbUyiOzn6HtcovS0dRVx5Wu8LdgSbX7BHMzzbDHl4pyHPi3ojAGux7wO+kBTsTddKuxdbgkE3Og5+arRUcskpiaNRv6Ltk+Z4Hy7Zgkxoh0uHHmVtqWluydQrTd2O+2O4ZuANU2SllZLwiPEu/B+Ow5rUImNrVqylTR6HfqNu2GuZbVNmp5YTaQWUHjOYiWamziwMQtoUiNbUCSyEgVfvH1xosPqZ+BpBnA5+L7IXUDxgcbLfYafdd34E5v/wAQd/WGE2SbJP3e9kk/XHDGm21iHzd+Uvu83KZ30/C4cQ5aaSNkMmvUQaKrHfWwWhUMQb3B9BhRisUhtJHYc8pN/qp4XVMBzMkzHlmAIC5xcsOrrKskYl0eG7hD/R7AKFLFWpRpBcE9ze1SDFKbOXcI6ba/qfwmF1ZweDxBYnMfCN+yIHhEn/EE794ou/X8HU0N/hhv9Yb/APkPm5Re7zD/APqfkPwu2TyLRMXeYsApFFURRZBLHSBv5R++IKnEePHkEYbre9ydvNPjge1+d7y7TnZRJ+PaHF6GRnCGiB4ZJIGolqqlJ6DqMCXSAOyqy0Ei6Oqb3G49cTt11SLWbtiniJuWpzEo8xcNTMLJHJqALXa0GBVgwokeoB+NemJqaQx5XBc4XVKxJl5HdwskWgKyKWMrObAJseUH3XFUNn36AHHP4YAcfso6ajlqL8FhNkxcCzOVjii+1aMw7xylsvBES6lihSPyELr8oCilIrY9S0L87r8PTbU7LnRGI5JBr0srZzOcWGBppAQqJqZerChen4t2+eA4YXPyjmVOxpcQAN1TXFeJSZmUyzG2/Co91B+Vfh8ep6nB+KJsTcrV6JhuGx0kdgLu5n+clwEL6PE8OTw+ni6G8P09+tPXbrh2cXtzUhxKl4vCLxf79L7Lrw/OyQSrNE2l1/Rh3RvVTW4+RFEAhJIxI0tdslr6COsiLHb8j0KK8X422ckMjE6Qfu4z0joVsOmrrbde3QADVezlDBDTB7QC/W55/wAtZeHY86dlS6B+gHL+bqKp6db82qwKG406TqJO13YFGqvBiMz8V+cDJpltv3uhEjYRE0tJzc+nombkzj65V2SUfdysp1g7I1abYflI02e2n03GX9p8Gkqf9zFu0ajt1RjBq9kY4D+Z0PnyS39pMhMj+9IzO19QXN19LofAAYxMo8ZaOWgS1RLpnEppflmJeGDNFn8YwrNery+YBhGF92t9N9d7vHZgZTDYW276c7osaOIQ7ct0G4BMUzeXZSb8VF27hzoYH4aWJr4A9sMYLhw7H6ahDqBxEwAW3MOZD5rMyXt4rC/6qov/AOeIpBq1vYfn7r1PCW5KRpPO5+v4Urj40/ZYT1hyser+eTd/8oP1w+ci2nMn5DQKlggzmSU8z+T91mby5GFehmzEsp+KxL4P6XpOFf4Y/QD56pIP9XEnu5N/6/KMchsIxmsw58kaKPlWp3H6aMNijLw2Nu7j+35VTH5QJGg7AX+f/SWs5M0pkdvflLM1UaLdhfXSKUX2UY9YpqX3elEMe4H1/wC15HPUCoquLJ8N/oP2RPO8dnmI+8eJRQWOJ2UKB6stMx9SdvQDA+jwGmgb4xmdzJ+wVurxueR/+kcrfr6/hWBytPI+VieU2zKTZ6lSToJ+JTSTjC17YmVL2w/CDotdTGQwtMnxWF/NFcU7qdewoKRROKElNK+85CixY9Te4PQHcG8SNOuqa8EiwVa5yNZcw7I7IsbaYwpK6Qg06xR2Jq7G/mwSYxgbq0EndZypqZTMRG8gN0Fv5qnnlPiQfKrqNtF925/lAon5rR+uB1Q4QE5tvyjdDKaiIHnsfMI1IbrFKtcHZSOiuN0S/OPvG/mOHx/CEqqPLSpHPOSqjW0t9BRDNp29AB+2LczXyelh81rGtjigY1mlxm+QF1BklcQ6gNMQlAlZdIZ/FWljDKdZoGRtPu9Otmr9PlaLHf8AHNCMbifNUsLNi0FWZzjlVh4WY49WhfAA1EliDKh8xO5Nne8VKYl1VmPdQ4YAKuK/X+fVVfKpKmutGvnWDJC9EkDiw5d7fVXvwjw3y8XhgeE0SaVrbQVFLXy2rGblzCQ33uvLSCNDvzVQc0cJGVzUkS+5s8fwR9wPoQV/s4OU8nEjDlvsDq3T01nbt0/C04dki8E0i/7hkMn9XLqAP9h0J+UjntgzhNeKapETj4X6evL8LEe2+Hh83FYNbX+x/QLOnrspsMPMLrUK1AWKYdQexxraqm94aBmLbEHQ225eS86p6nguJyg3FtVN4XwmTNsY4RY915PwR31LHuR+Qbn4DcDsUxino4yCbu5BWaHDpZ3hxFm9fwjPMXJksLlsuhkhJvSu7x3uRp6st9NNkXVbWfM87Zjcmx/X1R+soS92diA6ZyghK5oopBWHRMQCDY8ldAdwKoEWKrDskvQeem3mq9qpzeGQbJy5K5UkWVcxmF0aLMcZ97UQRraulKTS9d7NEDFeRwY0tabk7+XRXKKj4Xidugub5Xzauw8BnGpvvEZCHs3qosGBN7gjrfXqUe0PdmaRqtzSYvTMhax1wQLbKIeCzp/5aYfyxMf8gOOdFI83JB/9h+VYjxSiaMrTb0I+yjtEy1rSVOukSJIneyFEgFb7kD54ZKyUN8Wymp5aV7zwSMx1Nt0RyCzvl8wkSlow+Xd1UEsRUoNAbnzRxWB2BwYwGSCOoY+c2AvY99Fk/a6J72lsPxEa+V1iHhMzRySlHjjjVmZ3QqSQLCorgEkmhq90fGqxtKrG4mubFAQ57iB2F+qwFLg7yDJUDK0a9yscLyBzEscP5z5yNqQbudtxt5QexZcWMWrPdaVzr6nQeZ/G6q4XTe8VIFvCNT+E2cv84NPmvAMSqh1hNJOpdAJ8w6dBW1UaG/XGFqsNENO2bNcnf1XqFTh3Bp2zZr3tp5i6csCsqGL2HNakUPiqnwyymigdr+OhwP3N/TEjAC4Aprtrqq+FZQtoADFddSuGZdEY02aAok2fN+HT03ODRfE0ePTWwWYo42SMudTfXyR/kzMFXMDABpGUlNWshQj6m1baqKouqvxDAzE6ZsxFtkUwyVrHyMb10+X7J/kHTAutFi0Iu1Ac0wDOTsASST0FYkj1YE611SebGuSRozqVpZNJUXYMhN/Kt7+Rxcc4B1j/ADRbumF6WMbGwTZyDwppiyOoMMcySu5I8zojBUA6/jDE/Cu+FzgMzIRjk4bMC3QltvS5Vk8X4cMxBLCxoSIy36E9G+ho/TEEb8jwVnWPLHBw3GvyVGzQMjMkg0uhKsvoRsfp6HuKPfGiZZwuF6XSVLKmFsref69E08o85nJoYpUeSIElNGnWlmyvmIBW9+tiz1FVSqqHiHM02Kz2KYFJJKZYLa7jv1CDcy8YObzDTadApURepCrZFn1tmP1rerxPT0/CjyorhFA6jhIefETcp19mPDwuWnmmAEcpC+etLJGGBJv8JZ2G/wCX44HYg68jQ3cfqstj1Q2WrIbs0W9ea4cVg4ZCNUATMuTSxeOzRi9yWAJBUDsb3obdp34xXlmSSQgD5lBqTBI5ZfDHa/MjRMXJ3MH2jVEYliMSqQE9wqbGwoaSCOnTpv1AEPs4ZwfmrtbQupHAE3umWsQkKktqw0NSL1YUhcvYUBcvVhct1yEcz8D+1xKmvQyOHVq1CwrKQRYsaXPfrR+GJWWAIOxVilqXU8nEatuW+BjKRlNWt2bU71VmgAALNKABtZ7nvhXAaAbBJU1L6iQveik0KupVwGVgQykWCDsQQeorD2XaQRpZVjruoGV4dlsoryKqRCvPIx6AerOdl+F1i1JPPUkB5LjyCjZFHEDlAHlohvKfLsUDPOkwn8QEI4AoLqs7gnUSQLO3ujYb4sVdQ+VrYni2Xkr09a+djGm1mjS36odxTmWeDOOrgGFCv3YXzGNgPOp6lrv4HSVq98FKTB4aqj4jCc+vlfos1VYo+mqxHIPAef8AO6dIZAyhlIKsAQR0IO4I+FYzxaWmx3Rq6E81xO8PhoWUSEq7L7wXQ57dAWAUnsCcPEjY/G5MewvGUJG4YpjUhg6m9LAELQ7g2bqxW1n4elid2fKWAEb/ALrOUVOxnEEz8haNuvYWTDyZEPtEx2vQguvUn/TC1AOnqrWD7v8AT7ptlwHrxYtR9qUubOHGeGVQCzA61XanZDqCEN5SDVb7b4mp3WDVNBJkkDjskLhyuMxP46BZQgLIK7xpR22BI3IGwJI7YfU6uFtlo4ZG+6NyHmf1Td7Mo6y0jb+edzv6BUX/ABBxzhZoHZDsadept0A/P3TouI0IKVecuThmz4sJCTgUb9yQDoGoWCBsGAO2xBoVcpawxeF2yI4diclE7TVp3H47pAl5VzqtpOWkJurXSwPxtWqvnWCoq4TrmWqZ7Q0RbckjtY/a4R3l/wBnc0jBs39zH/6asDI3wLLYQfEEnr7vXFWoxBoFmboVX+0RkaWU4t/5Hf0H3WnOOdDStEAEy+W8kca7KNAFsQNrBGkegXbqcCJHuBy31O/qkwelYI/eH6nW3a33Q7P5GSBlSUKGaNZKVroOWADbCm8vax8TiOWINAIN/wBkRoK8VeazbALTJ5x4mDxO8bUCCLGpSTRphToSDRojY1jvHF8Q0PVdNFTVoLb3LdLjcJxzPO7jJo6qn2gyeEwIJQFV1lwtg0QV2vYv1NbkMPoG1U1r2ba/fyWdiwxzqs05O2t+yiZT2iyhakgR2/MrlAf7JV6/U/TBOT2eu7wP07q5L7PSg+BwI73H5TFwrnPLzRyOxMRiXU6tuaurXTeoWQKG9kbbixVRhVRFK2MC+bayDVtLJR/82g3vyU7g/MMGZYrEx1gXoZSprpqF9RZHTpYvrhKzDKmjAMzbX+SHwVcM9+G69lOnzsSMFeREZvdVmAJ7bAmziqyJ7mlzQSpyQFIwy3Rcgn+1mW8Rk1ny67fSdFoCzAHvQU79DVA3tiYQuOg36c1GJWF+QHVKfFudppSRAPAj7NsZW+O/lT5Cz03HTGmo8DY0B0xuei09Jgf9059B9z+ELgbMTRytrkeGECSTW7MoKlehcncIzvQ/KpP4cXSaamqosoAN7adCg/tTRwCmMcOjrX07a/VdshLPfhZd5AZWPkRwtkKWJskUdK9iL2wUxGCjaPeJ2X2C86wuorXn3eB4A31/6KhZnNSSGNizybH3rZ9OkuRZ3NBSaNkVQrUcKI4KS00ejTa/TXYp3EmrQ6nm1e25ae43bp15Jy9n/EydUB8yhfEjPWlJor8rIK/Nh0UYz/tBSsikbM3+7cdxz9UawKqfLCY37s09P2TdPCWqmIo/rjMTQCYWcUea6yrbIw7OjG2WUAse++5+JwXDcps3ayxsvie8O3uUw8jRW88vYlUH0tj+zL+uIql2rR0RbB2eF7+pt8v+01TYC4h8TUcYhLjzN8zh8XwBOSDzOnh52U0akgQ/D8SH5+5++HvJDBZaHDAH04b0d+oTJyLBoyUP8Wp/77sw/YjEkm4HZDcSdmq3nvb5aJlQ4iVFdlxxTCFuFw0pVmsJYLlWXO/BHilll0loJCWLgWEJHmV/QE2Q3TejVC3vYX2ezcbjy5haHCa+NrOBKbdPXkl/OTSSEs7l30hQzVsFFL0A6dfXc4idLncCRt0Rqno2U8bmxc9dV34vxLxSh0LFFDEkaJqulQdSaH/QL8cSSvDzZuut/mq2GUJpGudIdT8tFCzaMulWBUkGSjsR4ukAEdjoiRqO411jV4HCGRl3onYc4T1Es420aPTdGeGfYRkJfGCnNnxdNg+Je/h+Gey1putr1X3xFVsrjWDJfLp5eqF1wrnVvgzbjLa9rfp5odwbJNNIyJu3hStXroAYD5eII/2wSrahtOI3nk4Kf2ojbJR8M7n8Fd+E8RaGWOaMaytkKTQYMhWiaO3mB6dsHcToRXU3CBtsQf52XjmH1Xuk+Zw01B/nmuuSyMmdnKWWeXeaQjZVOxbe/wCVV+Q6AkU6yaDCaPIwa7AdT1P3VqmjlxGp4j9hr5dh/O6kScxZoO5ErK3nTwyfIvvJpr1U76upK7miRjz9zmtkykafXzv3Rl9dIyYg7Dks8tQxPmIo5Sqx04ptla0KCP5nXY/kwyK4Lnjf91Hh7g6YknVEOaeVFyqLLE8jpqCuH0nTq2UgqoPvUu9+8PQ3osNxR8smSVb7DsVlklEcpuDt5rvyDnRqky0m6SgsAehIGl1+qUa/hbHY3AWubO3yP2UWOU1niYc9D5/z9ECnyzRyGBg7SoxCgAmRwppZFCjUbFNY9T0rGjgr6eWmDpXDbUHr5LyibD6qKqIgad9COh7/AKps5T5ZkSRZp1EYjB8OKwSCQV1NpsClJAUE9bNEVjPYti7ahvBi+HmetkcwrCjTOMspu8/T9015TIRRFjFGkZc2xRQuo+pobnc/rgC57nWzG6NgAbKThLhKq75kyUqZmUwxyOpKuxjXUQzAkrQsnueleYYIwvZl1OqzuI0Ezps8QuDum3lLKrHlk0kEt52I9WANfQUPpimXh7i66NUtPwImsRSbAvEPiarbEMPvH5nD4vgC4qv/AGoLoeGUVRSRD9CrD/McTtbdtu60fs+Q8vYex+V/ynngOW8PLQIRRWKNSPiFF/vjpNXFA5n55HO6koiBiNQrquOKRbqcMXLJxxXKHxmJ3y8yx7u0cioD+YqQOvxw+OweCVwtzVWcK4JLNMkRilRdX3jNGyhUX3vMwAsgaRV7mxsCcNbAWnM/b9Vq6vFYhB/ou8R27Kw8jyjk4mDLDbAggyO8lEdCPEYgH44fxXf22HkLLNS1M0uj3E+unyVX8czBmzU7AWzzMiqe5VhCi/AnSo+ZxsqINp6Np6C/3Wuw9zaWgEh6E/Pl9kzz+zmQEeHOhG16kIIPciibHoNvmcCo/aA28TULj9oZgPGwHy0/KN8N4ZDwqB5ZGMkjUC1UWO+mONb2s2ep9SaG1F8s+JztY0eQ6d0FxHEXSkzTGwHyA/nzVf5aB5GVEUF3NKgO17mr7KB37AY9GkmZQ0oMp+EAeZt9152yJ1ZUkRjck+QurV5c4IuUi0DzO28kle83w9FHQDt8SST5liFa+smMknoOgW2pqdlPGI2fzukPnHJeFnJK2EmmQenmsN9dasf7QxC8Zmtd6fJCcSjyy5hzQ6Lh8pQP4TNG5cBlUuDpZkIYKLB8vQijYonen8E7tP2KhNHIGtezW6f+XOHvJkWhzIYK+pVDWHWMgVerdSDZUHcAL0qsODix4cNxv5o9TGRjWl3xBQOCcmSRZhJZJUZYySukEFiVK7g+6N+gJvpgtVYpx4eHbfdGavFXVEXDLbdSnXAm1kJXsLZcs4UBcuOahLL5SAQb36H4H9cRz04lYWk2TmOAOqicLymlnJRlJqyWBBr0o9PmBiGjpZInHPr3Us0uYAA7LSHJMraUGiMG9RN97OkfHpZr64jbQSGXMTpe6c6Vrhmcbn+bohPjsS0c1QMQth5j8zh8XwBKljmvPZEsYc45U5dUzRG+62Y62B1WxAKjc2tYvQwSEZmi9zb1Toqx8DjkNri37Jsy7hlDKbDAEH4HcHFRwINikBvquwGESFdMIUiyuGpUA4vxRm1rFYRFcswNFtA82kgEgA+WxuWO1AXiSNhkc5rdLC5J2HQeZ+gTgLAEr3B80MuRC20bMfDb8rMSdDfNjsfU16YoUlZ7wLP+IfUfkKeaDL4m7IlxDjeXgNTTRxt+VmGr511rFwMcdQFHHBLL8DSfIErGS4/lZTpjzELsfwh11f3bvHGN45LpIJY/jaR5grjw+DJTyHMQrBJIGIMqBSwaq3I31aT160R2OJpjURDhPuBvY9FE2XM2wdp56IxiquS9zby++b8MpIEMevysCVbVp326EadjvsxwXwjFBQSOdkzXVCvove4wwust+V+WVympmYSTMKL1QVeuhRZoXuT1JA7AAdimLSVz/Fo0bBLRUMdKzK3Unco/gVZXUH5g5ejzegszIyXTJV01Wp1AirUH4V8wZWuAFiLhQzQMlFnKdwzIJBEsUd6VvqbJJJJJ+JJJ+uOe7M66ka0NFgpWEF0q2xICuXsPCRZw5cvYcEiziQBch3FpHJSJdSiQkGZfwAAmruwx2AI+PSsRyEhuml+fRTQgXLjrbl1S/wAlZyb7Vm8u7PJFF4bRu5JI1agV1E2QdIIvpvhIjoNequYjGwBj2i2YagJsn7YoYl8TVQYhchosfibw+L4AuJtqvnvmLiB4lmvtDRssYLRsYhqLRxlnUhSfe0Gjvp77Y11NEKePJfXfXqqxhkdGZjsPurz5R4xDmssj5ctoUCOn99SgA0tubNUbve7xm6uJ8UpD991PE8ObojgxWTyFuDhEii8XzBSIlTTNSKfRnOkNXer1fQ45zgxpceWvyTmtzOAQqCELlpGVTuwVR30wmgnyLK397BTDqR0mHkf3PBJ8ypCM0thy+yi5hVdfVWH64wbc8MltnBFG2Isqm4tCUnlUsXIc+ZiSxvcFidyaIs41rJDIxr+oW0wt7XUzcotbTTsu3CeHrIGZ6obBSLDHv1xFPMY7Bu6bWS3PDtcc0a5X5qbIStHWrLFrZAN0JAtl/wCXoQO2Jy507QXm56oNV4FFLCXwNyuHIbH91Y780K28Ka1/MzaAfiBpJr5gYGy1EcZyuOvZZptBKfi081iLj8rvGixICzqD52al/EQNA6LZsnth8E8UpIF9B2TJqV0TcxKYhiUKos4cuXsKFy9hUizhQVyziTRcuS5lCxUMuodrF7bH9CMPDdLpF1wt1yzh4SLN4kBXJE51408E7maNmykeWZyoIHiuzoird2pDEHV+EAnvi7T0oqnNiG7j9FC18zJs7TZoH1XD2VccmzLTgwQpl10lZYi5LOeqs8jEuQtebaq9CMXMTw2CiDBEd1O6eSY5nm6fZ+2MliR8TU5iD53LCUSISwDhlJUlWo7GiNwfiMPgdlDT0SkA6FUtPm5MtxGoF8GSDMCGDKqi6WidiDe1sXU6tRJPnO4rGpZFFLS5nm9xqVbZGwUpcH63+FXRw3hcOXaUwoI/FfW4XoWoAtXQEgb1V9cZuSVzwA43tsqbWgbIipxHZKugwtlyD80SaUifoqyjUew1JIg/VnUfUYgqA50D2jp9wpaexlAKAQ8ekVBGsdgFvkbYm7O293tfXB6nxejgpmXdqANOeyIMpGNNyDdDHzE7Paoqb21MfN62NNXXfr8cC8SxGgq2EuYc3I6XVtsYHL6pL5o4fLDM0j+eOQ3rA91qrSf0+v7YuYZFFW0wjg0lbu0/3De7e46eqsU2L+5y5Kj/AIjs4f2nv2PXko+Uz5UAbFe3/wA4pSwguN9CtTwGvGZhuCo8jkkn1JP/AH9MSAAWAU0QLGWKfOVJlMCgNZUAH4GsAMQYRKTbdZmsY9r/ABBN/LeWJkMx2RVZQT0YkiyPgoWr9SfQ4tUUJY3Xd1rDt+6ztdMHHKOSP5HPxTLqikSRdt1INWARddDRB+uLr4nx/GLIcHA7KQThoKVZBwoK5csxOEFm+oAA3JJ6AD1xIxjnus1IgPNPMxycBdomDN5YydLLqILAPpcUKUk79tjeLZpMmrjpzspqeB878jd+6R8n7UsyD97DA16iAsjLsdOm7Rrqm3FA6httvz2RjYOHmiMWEOk0EjfQ3SzzTx2bMZjxIFEcRaNzG0jMfEQt5707KQQCoG4B7nFiGoiDcrv0TX4JUgXFj6q4+RsyjZSNUmSYoKYpY03ZCU3mAAIAsDYdB0xUkd4ibbobJG5hyvFimDDbqNZw4Fcl7nfgyZrKzLJL4I8PaTsmlg5sd1YqoI9AMXqCrNNUNlte3JdwjL4G7lV97JODyLnHlWeARqhV44RIvi37rMroooHexve3fBnF8agq4mxxtPW5/QJ8uF1FERxufe6t6bGJxH4mpGIbfmPzOHxn/TCUqu35pQ8TifMZUxrHHKglPvqJJI0WRgwBC7UKuhKx6Xgi1hEJaHb2/NlFA90rnC1rKyymKKmXQJjki1eTSCT0AJ/TCb6JFVfEcxxDMzeNoWSI7xxWrIimiNiVbXXVh3vtQwyWoprGMutbzB+60NLHSRxDiXD+o1CYOX/EZG8WNEAIChT+t+Zq3+N9dvUJXRsa4cK5PP8AlgoZZQXeF1x12UybORqCdSWO2pQf3O31xBBRzTSNYAdTvY2UD5g0bpNyORy8sxAjKEliyIWaJ79fLWk3qF6D5Taisaes94pIgWyXItqdHDuNU2CqbOOG8aeQ+V7XXDiHJO5OXk09fI9kf3uv6gn44kZ7SR1IAr48x/zbo71Gx+inpW1VCf8AZyWb/g7VvpzHoleaCRNRZCQjaWZeim6sj8IPYtV9sEm0UM1uBKLnUNd4T6H4T80Zj9pzHpVQlvdviHy0I+SmctZ8rmIjGpltlDRUWEik0VIGx2O3YHrteIZ8Png/5W276H6p9bimHV1K4Ml1Go3Bv0t3Vy83cShy8UaTELFK3hNuAACp2O9haG9fsLwGLaggugPjGo6+ndZCKHinLa/4Q/l0ZSmGVRIyDTBBpYaSQLrffc33u97wFraqva8GeRzulzca6/wKyaPhNBLLAqRDxGM7PPbEb29Ldbjal9dv2w6d1YXeAG3b8JBAcubLojHBSAHQdEelA6AMqtQ9ANR29KwSo5C+Frjv+Cqkgs5AeL865IShftCGSCQl0AJb3ZImC0N2Ukkgb0pAu8HKaJ8ficNCkja57srRc9kt8W5oheUtNOk2Wj1TgFPdZWSOMUUB28Y371lVOxsYt+JxIaRrb06q06LhAOe0jffYovk2TMIXldZoJPE0qy0IjEdLowkiR1YHufy3ttayxZGjKmwT53apbHKmXaRo4p5QfMUYqrxeujUNyygiwWBPX1xWfA3ciyKR4nNo24Pp90vRzzZSclG8OaJitg7HSbo/mRhvR7Hsela3CdlOoRKSJldBcjXl2KuPkjmL7flhKwVXDFXRG1aWHUHuOvQ9qO946ZgY6w2WPc0tJadwmHHApqB868ObMZOWNHCGg1saUhCGIJ7Agdcc1wvYK7h1Q2mqGyvFwFW3sdCPnHk1sreCQsZVgHGpQzg7A6fKCDfUHsDieVr2MDXDnurOMVdLVT8SBxJ59P8AtXDLgRX/ABBC2oefePzOJYj4AlKrTn77O82ZXMsVk8JRDRq1A1GvXzX8t8PYZWkFouLjyRKma3hi1uhVgcrySvk8u09+KYkL2KN6Ruw7E9x64dNbObbKg8AOICLqMRXTFsVvCXsuVTZXlrM5ScRiZvCRgwQM4MkSkbKN1ujR7g+gIJnknp+I18zbtJ10GnnzRd1UyalMbIwHgWuD9bd1YbiAwLKkccgCgISobZdgLO+3oemNWxrXHss5SRGWXI8qDwjmO2KyhVT4dvhXU/QYe9gAuEWr8PjhYC0qLx/h0c6I2QZBchDJGxjV27ny0Na6CD0NA9wBioaeF7s0jATtqOSrUFXHA4iYXBHyKHvyvnnAZjFrViRcjXp8vkKhfDLXq896vd3FG6gwyCMHgsGvXVdVVmd94bho6/so+YyUeqBJ5EE6ZjLFySEpkZW84LG9QBC9QS61V3jOxQzw1T25CG2Om+/+J/XsFcNQXQ6a30JsrFWMDcAAnqQOuI8ziLFUlzzeUSVdLixYPyI6EEdDhQSEt0BfhAhMmlX0yA3IgGoX6hAG1C9iA3xrFSoppJHNdHY2/tP7nZWve3vAEhJtsljhXC4pZSYpPtDJpDIiFQACaDlyVVbU2KJNGgcWeHUWs5mXfVxHPpbU9lfnxN5i4eWyfIstJFBJpppmDv8Awl9NKv8AKKVfkMTwMYzKwfCEFJvqqe5b5fhC+Pm1Khzaxi0LG93kqjuRsu3x60DWUk3futJG0yDJSizevM+qcs3y3lsxlZBlIYUkZa1aa1CwxVqI1A10J6gGwQCJ4rAoXVRyMdaQ/NLMhmXLQwRWrGwgiDCOMli5fUo1KjPRL+cAgUw6m9ka6xG6jNO1zRw9zvbb9kwvzDHFlcs80jzTqjRyyFNDSOOib7NpIPnBIFE3596dUWgWPJMooJTKWtCVOV4cvmcxPJndRX39Efibs5cmzGNWlQoA3F/pihmjJzvI10F0YqjPCBDDfQXJHUq0+FZCDJmIZVQsWYcigbtjG0okDEljaxkUSfw1W9vqowWZxy09FnXOJdco/eB+ZIhvMkOvKZlL06oJl1elowvD4nWeCkdsqo9lfE0im1ZgstQhYVCkgLK2onb1MYA29cXKy5At6+iGxSRQu13P6q5pMA6w3IRVqGMfMfmcTxfAFxVD8U57OW4vmp0j1rbRmGToskaiMONzVMl2KJG22D7KYOgawn1UGZzSbK8eXM1NLlIZJY6k8NfFshfOBT0BdUwIo1ijNREAvB8IT2OvosrzFAGCyN4TMaUSFRZ+BBI3wLikbL8GquGkmy5g247IsjWLG4OJCNbFV1F4rkIZoyuYRWQWTq201+IN1Uj1BGHsc8Hw7rr21VWcE5yOTmlgVPFyas+hNdsihyLjY+8G96ia32I7+j0+Cf7WNwJD7XIO3l1CDTYk50xe7ra4/ZOXCOauGzGklMbEhfDcPHRNUpoBCTfqeuKM9FVR3ztNh8vorL6t0gALvLVd8py7MZJT4zRQEOsUShW0eJRLLqsUO13s1eUeXFFTOljMbQGeLmb7+nZelyckUniSyFI1Itne1P1Lf4gfAYna9uXVEGVcPALMuqW+buKZGbNRisxK7KUZY0OlgLIqwC53IpL261QvPYkBK3NA4Zhz5KxhxqoY3i4a3exsCfK+6fuDRssEYcMGCAEMbYegY2bYCgTZs4DvN3KiUB575nbKKqQ0ZnF2dwi9NVdySCB22JPSi6NoPiciuE4d75Ic2jRv+FWJyWdz0umQSSRkajI7nSDXQLe30GJZK2GCPNm1/wAbI/L7pSyCMRDLb4r636dUf5I459gm+zSquh3ClwoDKxpQzMN2XoDfTbsKx2fjtDh6KtiuFski96hv1IP6+itsYgadQsok1+Xlnhhs0VjQH4FQAQfiCCPpg+RdFqLEHQNsFLXhYijSIbrI+l/ioV3I+TFApHcMcSMFgq9VUGd4JSnzRnpC5DCwD3F4jJIOi0dDSwOj1WY+BjiEKr5Y5Y/ck03t0KGqOk7fIgfIoWh4yFUqu1HLxI/UdQkTh3FXyjuzwxSi9EkMgN+ViCuoEG7saSKPT44Y1rWv4ZF1HVMkqYfeWutptry7/srx4Gv2hYcyzhl06oo1jMapqXTbBmZi4UleoAttu+KtTUOJ4drW3WeR3FbkkQ7mHiUeWy8kkotQK0/mLbBfqThYwb6KzS0z6mURM3KqXkLwTm4ItIVmZyvmLtUZMgRi/wCEJ5RR7WR1ueeQvbfl+VbxX2egpQ2TOS4bAjQ9beSuh8CqrcIa1Dm94/M4ni+ALiqGkyzLm58wERXWfS72CiszkkjxNWxCM19RRNgUMHGv8AbdF/dYHAEgkkeuyujP8PMuWP2SVoyyAxsHJVrFgtd3Y/EN9736YFOe4nI/4en8/RD4HtimDnNuBuEl5Dg4zOWD5xtDAWCCNZHXc0d/gL+mB75uFI5sQvb5LTOxDhyf7UeE9lx5b5oiykqRxeIYXcKwJJUajp1AMbBF3sBfcdKvRNmf/wAhCZiOGSSRmcgBw1O2vyTx7Q8+IeHzkgMXXwgp6EykJe2+wJb6YJYFTmor42A21v6DVY+ocGxElUflke3Fq3lrUbHbpt+v6Y9ekB5LLvdGA3ca3WEyzFWBK0xB3F9KsdfhhLPFyErpWBwIvot8vniAgDSRlLUGN22G/TSbG4HTEJp4Tq5jTffQKYulDiWu+f8ALJt5GaLOTGHOCbMtp1RtPM+iPT7xpm6ny9jfyvGR9pqBzGNkhAa03b3zHY7bac0Ww2qe0uBOvbp0ThPwWGG5IwsZAvxF8pr11CjVd7x5L71Vtl4ZJOtrdfRahkjHt8YFkZ5P4+M5BrohkbQ19yACHHoCCDXY2MaTEcPkontbJzAd5X5eiBxTMluWbAkJA9pT6c6b/KhH8tV+moN++IALtFun3W49mwDTvA3v9guvB+PqiUrVgRUUbnPuQpKqgc99yEscd87M+4DBiDXWruvWqrbBelY5jWiyvsljZA6NxGgNx6K+stehdXvaRfzrf98QG19F5yguaz8eVlfxm8KJ6ZGJ+71EEv5jsrEgtpuu4slqMUc2ZgG5CewX05rTJcbE81ZcpLEFPiOG2VtqAIsMSCdu1WTuAbRddTPjczRwspua4XHJ7yi8PtopI6qSP4St8tlY4VJFKoFknoANySfTHBqjmndJq4r5+4vnVnmneKn8WWUoooavEclBXYkEfritI1zps3Lr5I9BNDDQ5XEE2Ol+utl9Bct8P+z5WCEf7uNVJ06bNbkjsSbJ+JOBb35nl3VZdEsIuQ/jvCkzUDwyEhXA3WrUgggixVgjHNJBuFNT1D6eQSMNiFXns6igfOyaGWdMsCIJxQFud/d2LEXXerv4EKqHhxNy3udwi2JVQqoGSC1zqQORH6K0HwDqNSEFCHE+Y/M4tRfAEhVce1BslHCw1ATNMpKo5Olim5dQSEBVfSyfmTghTcRx7WVplRNAA/KSFYWQcjLxsRRESkqNhYUGt+npio/4yO6rE3N0hctcGYHxczJuybr+FQR0s9h8P1OB1RWNdJkY3mVpJqprYmxwtsBbXmUPzGZyiyrDBGC8jrFqqqLsFB1Pu1E36fHFiliqXuDpHaDWw/bRPmiqHUzpZTpbmf0TD7Ysyv2WOLWviNMjBL8xVVe2rrV1v06Y1/shC91eJLeEA68tQsVXvDYSFWeU2dgfxUR86qv2x6W4c1mZfEwEclM8MYbmKq5isHLqTZAPbcdsNKXivAsCoucyKbHUwNilu7/YmsMeczSx2oOhCt09RJfYef8ANFYHL/EJs/DMuYcOpkVWIADMEVGC6koBbJ2Avc7748h9qizC6xrKfoHC5vY6jpfTzWvwse8QF8uupFrW0TnyvlI4o5FjQIPFYlRvR0oLLHrYAb4BgO2BklU+pDZHuLiRuf5yTuE2IlrQAOgQ7nrlT7aivGQs0YIF+64O+kntv0Paz646KUN0dsimF4k6ikJtdp3H3CqnN8GzER0yQyqbr3GIvpsygqd/QnFwNzfDqtpHjVFIL5wPPdHuEyvlojHmyqJP5YY5KsSEipDY8iA7kkiq9TvYiBA/ny7rOYxJDUPzQjXn39FcTOACSQABZJ6Adbv0wGaCTZZpVBzFz5Lm3EMAEcJfrQZnVTeo61IUEDpXfc9saLB6ESVTWb9T2VnFIBQUDqh58ZsGjuf10TVyhKywqY8rCmsljoZl1dAGKlW6gbebpXyxZq2wxVDo49QNNlBTyTzwNll3I5m/luifH+OvlYDM8BYAqCA4oatgSa6XQ6dxiFxDQXKxBE6aQRi1yqz5n5tnzcaq1RRSAkxJdMu1B2O7Xd1sPUHF6thbT0ccg+J/0Fr/AITMG/3eIzROALI9PM3t9igGTzkkLBoneNgQQUYjp61sfkdsAMxtZbOWkhkFntBVmcn+0VXqLOkI/RZ6pG/nrZD8fdP8PeF8IPw/L8LN12FvhOaPVv1CsQHEO2iEIVzTLKmVleAoHVS3nG2kAlu4o10J2/xxPAGF4zKKbPkOTdVzyHy6Z5o2kdRFlwsqxpIhbW5DqXEZJry6gT60NrxanqTG0hp1dv5KHDTU04cC7Qi1lbL4BT7hXAhrnzH54uRWyBIVS3MUEmTfNJPlWlErlosyFYjSzEgEgVq3og739MEGxcUAsNj5o3T4nkLc7/COVlYPsxk18PCMVYKzpSsrAA76bXuNXQ79OvXDK6IxyC+9kHdKJXveBa5PyShzBxGWLMCGUFFiC3/Haj7yx+HrX1+g9tG1rSW6k/nZa/CYGTU7pjuNLdLIhDw7wE8Uj72UivVb3UC/StR+IPoMV2TukmEbNm6n03/AVKab3k5TtsEpcz8TbNZk5jQFJVVdQbsptqF9Afy/uTePQPZ/G46Bpp5QcpN79PPqENr/AGTnngE0Dszum2nK3dQEzKN1IsdjsR+u+N7BUw1Dc0Tg4dlgp6SopnlkjS09wupzOn8f60f+uFflYLuNvNQsiMhsGXPa66RZ8Ho6k/8AfxxFG+OT4Hg+RBXS0jov+Rjh5/8AS5ZmYrbWpBqw2wr0+Xf69cKY3C5vp35J0Qa4BgBv2TZytx9UgEMMZWTRqLyGwXJGpqBsjfbcem1Y8SxunM9bJPPJnGa2nQaDXkt/NTy4fQxyOZlDuXMHfVNvIvNCSMMq4iWYx+Lcbg2dWlldTREoO9C9h2rD5qZ3D4jQco07JlVBHGA9jr35HQ+drnQ8inGfNxps8iIf4mA/xOKrYZH6taT6KkSAuhCsvZlYfMEH9iMJZzT0K5UTz3y79jzbAajHKNcbMxZqFBkLNudJ9ezLgm2YyMDj6/zutRg0zXRllvEPqFmDmuVcjJkjujUEe/MiWC0dd1IFD0BI6VTcrc2fmnuwtpqRKNtyO/ZRuXuHtI5b8IIRiCLQOVtyOoUD8XTY+mDOEV0FGXmQ2c4WbobX6X2vss97VsfUywwD4Qbu/nzV6ZXLKihVFACv+mK7WpjnXSB7WOLUI8qp2P3snyBIRf1BP9lcRVDrNyjmiuExAuMztm/qq5zBOmIKQSIlsX/74M43lEFO0/4/YIT7LFxnqnt5u58xcrlHIGsdx1XuMZtzC3XkttHM15IG43HMLY4apN028jc2zZaSKAnXl3kVPDPVPEYLqQ9QLN6TY61WOcA8Enfr5IHieHx5XTN0P0Vlc+cIkzeSkiil8JjvZ91gAdSNX4SCf0GGU8ga8ErMkXFkj+xBzBl/v1EZzMhMTn3pCoIIY6ttwaFDv64lr3NMmmtlGwgGytVjgPUbhThC2Pmb+Y4uRjwBIkf2icH8ZllXOywSxqgWAE051bFVG+q2rUA3QXVHBeiqzC3JkBBO9tVXmAAumHkoZRYWTJoY1V/vEYU+squ7WT1UDoa2rtWKdVLLK/M83T4XNcPClvnBosy4WZfDaN2QSKGJoHZD5SrWKbayvm26nBijw2Isa8uNj25q1BiE1OHNjOh0K2zUjvHF5XZgwBpbJOk35V3B0nUVIBA7YzYwySnqZBbTW3lfRX6ari8LnGxSPmz4byxaBuQQXU60F6gBdVY+disXiHAXdutjh8jZ2tLHGzemx7HrZR0WMq3iKWahoNilNi7BBsVfphGPc3UEjyV2en4rm3AI5gi+nZZyn3Lh1RQQLGpAQQQRdEURvhzpJH/ESfMlNFHTOYWMaAOeWw27hYGX1IWYqKKgI16mBvzqKort1vHDNH4mmx7JgmiqH8IszN110I069Oy9lYjGRMiAeGwp9AKq3UWSKvbofTEj6uoe3I55I6ElRuw7DmEt4bQSDsADbrpquWT49Erx0G1+KdclgJoYaaC1dhjd9KwQPs9VPpXyOFrC4B3NtVjsfxmKoYaeLxN0sehB3B56KNzJkmXN6l1KH0yI63eoUDpI/ECAdtxY9cH/AGVlinw8wyW8N8wPTusi4va0GxvsEazmThy4CyoZ8yfNMzyNSsfwWjAswHvEk73gdV+0EokMdJZjBtYD8LWYZ7MtnhE1UdTsE4eyriwEzZdI9EbIz6dbsAyld1D2VBBN79h9c5Xzvqf9SU3d1sPspMSwdlFEHxnS9k783cuJnoPDY6XU6o3/ACtRG47qQaI/9wDilDJkOux3QunqHwPD2KnuJco5yAnxIlCg0JPGhVGPwMjqf1AxfiZxf+PX0P2C0Qxyntd1wsZ3gM+UiE0yKFkYLHpdXOrSzUdBIClVrYnGk9nxHM80rxcjxC406agrIe0E/HlFRFoLZTffcm4t5o5wf2hzx7Sfej0bc/3x5v1DY0FX7OsfrHp5bfJBocSnj0cQ4d9D+EL5w42uclSeOo2VAreZrBRiyspCA35j6dBgLJ7OTF7SSLDffb5I1Bj4ZA+Exm7ttrXItrrsuHGMxJLp8R2dQhekUEgbWWOlaIBAJOob9euI24Rh7X6tdGC7KL/3dLb2CqYbW1zA73fK91hc/wCPpfU6bfRNPs14Tlc3DPFPBG5R1dbHmUOoXyv71kxbkEXt8MQ+01L7nNHwtGltu1wT+U7D6h8gc9ziXX1N9df08kB594JDlM14UGoJ4aPpZtQUszigT5qpQdyevbGcLrgEjVbfBpZJIznNwNAofKOU8XPZVO3iqx//ABgy/wD6fvht7NJ7fropcVflpj3sr14q5WGRli8ZlRmWKwNbKLC2QQLIG+Io2Nc8NcbDqsgq+5O4/HLnSuZy3gZuRpGiVTqRQqkPdGle1bcgE6u1i79bQtYwvieHNFgeR/KgivmOYaqx8Z+fcK0EHZ/O38xxdj+AJCqU9rPMeZ+2ogXwFyza4pd9RulMp6+TUCBQ/XBqjiZkzb33ULnX0VwcDhihy4mGk60Essq6jr8uosLJYrXQYGSXL8o6pzGBo0SRzjzTlNQECJICCXlVigOuw8ZBTuKJYEGz8MFKR88YsT2t91UnqWtIDRdJhzcmYkUaPukR3jJoKEUlpCWOzFRQLWTVegw5zC4b6lQSCSZotoo/Ds9E4dg58USWqFAFKmzq6/Laj3x2IYdNSkF4001/nNeiezlZG+nbTN2aDfXXzHY/QqTPMXZmNWxJNAAWTewGwwLK1UTGxsDG7BTEyM080eXJIkYLGviWNI02vawoU30w4G2pVCpqoaelfNGLg325k6fqro4xyzl80iJKnuCkZTpKiqoV2+BsbDFQSuBPdYCmrJqZ2aJ1ihY9nWS0hCJWWwWUyHTIR+cdP0rqcSCocDpZTTYpVSgh7r3Ftht020VSc/8AIr5TMkQKZIJCTGqeZ0vfQyjcAdm6EVvePRcBxhtVAI5tHN59Qs9UNEZvdOTAz5PLNIh+05fQ2l9vOB4YYnfy6irmtxQ+WMH/AE+pocTfGw5Y5swaeRF72+yIxYhTSR8Q+LJqQECl5UlIZjKpeiaCk6j198kdT304P/0BwYTn18la/wD9/EZWsEJEYsL31t1tb6J59nPBRlMuczNs84XSOpCH3VH8TE2R/LfQ4zMrHvk4QGo3/nZW8VxBtXIOH8A279/VOUfEIyD5qKglkOzgDqdPWvj0xGaZ7HAEboSSvnriPEHzD+LKWaRrLMWsUaIVRXlA3FXWPX8LoJKRxY23DsLWGt+dzzQOqnp5YW2vxL69LfyyjpmCpC2CtlvDO6E0VDFehIDGj8cWK6hhqCGk5XHmNHfNNoamSmJlDbgddv2XlIG3fF9gDQGX2+aoyFzyXkbn0XWMFyAqr5VFkALtdaj3ZrYep6emBh4FDIbkkyO0vc69OwV6R89XDc2tGPW38CINwzYW5NA9wBQFkDUfhsL32wypqGwtzubfUbC+p5qhQySTyGOKzdCTc2v8ke5DlOWz0RBtJgYmvYjV5lJHfzqo/tHAn2lj49CXndpBHrof1+isYVUgzFm1/loh3PeZ8XP5hqAp9Ar/AO2Al799v++uPPn6WHQL1LCGZKYHrcol7J8kJM8XN/cxlhXTU50C/wCzrof6YjkNo/M/z7Kpjcvhay/dOntRWZsoEi16GkUTaAS3h72ABvRNA4SF1iSN+SF4exjpDncBppfa6UvZjkEOflfK6hl4wQwfqHOwUgdG6/pXykmc8R5X89lNifALY8rgXi97bK2awJqNwhjUEl/pG/mOLkf/ABhcVWftMlzC5qJzHEIqeKMsqOZdYXUrBwdNnYVW177kAxRhmQgb7lUZ3PB0TFyNzC82WfLtEi5qBXXwdOiJgvlWioKhbIU1t3GxxDVU+Rwkv4TzV1sUgiD3CwOyrvPcs5xpmC5c2HtkSnVLANAAluh2FmvXF2Ozm3QngOuRa3lf97IZzJFLBEIpVkTUwIRtQC0GshWO2q62rYd8E8Hja+qAdy180+Nr2AtcgOWAIPY9jjecGOWMseAfNNL3McHNNvJTOF5wiWNZpHEOtfEIAJ0X5qsXdXjN13s9T8NzoWePlrojcGP10YDRJp3AP2V05DMcPhiGZyGjMzkLRkkZpKJ0mlY+Vq8tKB2vbGElp52vMcrbW6LqiummZ4nEjpsPkNEvcU51zLzIpZUp3cICAErSUUmwWoDqwoln7UoVtO0NLgDy9ev8CHGV512T9ypzN40JlzUmXj1OfDAcLaALudTm7bVRHYD54qzU5DgIwSrMbswuUtyyKGfzh/vH84IOrc01jqStH649Cwzx0rMotp9Vi8UDm1Lsx8vJcJM2pBpqNEXXYiv9CPioxLWYYKoNDtMrg4HuFFSV5pnOIFwQQR5qDm+KSNfhAAAiy3f1A36gXv8AT5UcRxmCikEIGZ3PsPyVLS0LphmebA7WRnIcSuGCJpVLgttXRppPu088bAldQv3aHS6OM3xo5aiSVotc6C61tJZkbYy65AsmB43RCk4SVAPKFjkVQtfhIMjKwNir6FdNURiYaq6RbQqrea+AfZJSoDaHAaFgwIG/mVjQLUCKNA796s67DsSq617GMcBk+O/9w7fdDZaelponmVhOb4T0P863QOSQkaQdgwbT8QK/wJGNFJSRPlE5HjboD2QiKokZEYr+F261WQHaxVhqoXdEdeo6nbp+mI/dIDV+8X8drWvy8lYdV1Hufu9vADvb1tfb7olwpVBLMV90d918zDzWKBOkHa9sQPqeJK5hYRl5nY36IfXwmOFha6+fkP0KeOCcLaSAMMtHIpLhpGjBYjxQTZD6zQQgEL0Nb4x+JVLxVPDXHTudNEcw2mYaVheNx05XUHmYiBoZo8sYmLeJ4StaEq0LRog6qRZBGkbnvV4fS1TpqeeORxIDefyUVZRMjnhewAEu5dEk5jOeKzykj7xmckHa3JY9fnjJvBzWsvTaYsEDbEEAbq2vY5lkGUklXd5JSGPakACqD3ABJ+bNiGYG4HZZfE5M9Q7W45Jn5l42mTh8VxY1ovehqO5JAJ2F9utDveGMizmyrQQumflalj2dlmzOfYx+GDKKC7x7PLek9C1mz62DQvElQB4VNUwRRMZk3I16p5YYF1O4VRqAyn7x/wCY4uxfAFxSd7RpstIi5aVGknI1xBQaUtagk2BvuK39a6YvUbuG/MduaIUGHmc5yPCN7ol7PXT7MqakaaMaJarWoDOERj1OkCh222wlW4ufmHw8lFXDJKWDbkESLBdcWtoz4ol1KdJa2Egv1U14ZvqFIwomIaAFVa26klosxH94okjcHyyLY9PdcWOmGiVzD3Ti26rPjfs2jklX7FfhyrrjZWDIF2sksR5fMCG1bhhQONFQ49Wx6OIcByO/z/KjdTwltzof5yXXL+xydSC+bhD35V8IyL397Vt+x3+mCNR7RtkYWuZ/9Ko2nsdFAm5dkgkZDMGHvMSobWzkln6igTtR32OM+KozXeW27DkEXjgbbwn5o1w7kXOyqXdkUWSNaEWPXTZYn/HDi4AahROexug1XbP8jZmJNaSZdyQoppHSyTso1pVktQsjqBiMSRM2+ijY4N+FtroFHw+RRIryDUxIKhCAprSRubv4/DF+nxR8MRYwCx5+fRMqMGiq5GzOOo6beq3hy4ZhSuAupSB0vy0fTaiLNXfQ9cBn19ZEzIZT1Gp8rdfTWyFz0jY5CC0X8lGabW7Rx6qRgWI1EE7EjuRuRdfrucI8jJxpjd55m23LXQk+aQM4e9gOilNnm0remhuQqnSAPWybo3YNdOhxVYxjX3bv3OqZns7wbqyeWsxmVjUZsbMdMchBVzt0kU/LZjRNURdFr0U7ZDY7ovTvkLRxN0K9o3Bk+xvJGgDRFG27KDpPyVVdjQ2G+DeCy8OuY4nQ6H1/eyZXMzUzm27/ACSHylyrJn5fL5YkK+LKfwg76UB6uQPkLs9gdJj+OMw9uRmshGnQdz9kFo6Z0ou74f1T/wAY9mEDxhctI8RUllV2MiFiFBJ1eYEhRuDQ9DjE0XtDPFU8eazza3Q29EXkhBhMLdAUmcscGljzcgYaZIP92d9UpsxAfwWuvVv5R8cazF8VjlpGOi1D9+wFrjzvoh9FRkzHNu3bzIP2VrcuZMZbLxQ7+RQCxFWepP64yjpjI8uItc3RtsORgaOSX4X+2cXFWY8qpax01dBfzbt6wfDE1U7gUFv7pD/8t/dD3/6lX2YP/o/gfqpuS4fkI21SRQjNKtOClyHTtrCAW10aYCyOhOKrC0tuT9UQMh2Gyk5SaVpiYPFCvIrv4sLRoihY0K/eIHZiE2C7AnfpRq1Ji+K9zbkm+GyE+2ZgvDi5FlZU0i6Fta3XcgE/44go25pLKSCpdTkvb0Qn2J8WiljmSO1ktXdGHegtobNqKreiDv32WsiLCCkmrTUu8QtZWWMB6ncJgSpleKpLPPGNpIpGDL6i9nHw9fQ/MYJshBga9vTX8qxPSPiY2Q/C4b9+iX+cOUHzMgmhZQ5AV1ckA10KkA0e1Hbp07o14AsURwzF/dWmN4uF7l/l/MZGKd4RB400kZKuZXXSNQItBqJtr6UN7PpcifHL4X8tlQr5opZM0YOup6o9kJI+IQ6mRkkQlXX8cTjqL9O4vb13BqKSIsN2DTp3VS5adFyfgrIwEeZpumiSrJO/RSN6/hO2HCKRwvkNk73gX1UfNcQ+zEpmCymvDQp5PKdJJU3fYA1009PVNR8KeMr1tmeJzZgaYYmdG2ZjdEEHo3u/viE6ak2KcMrURy/DIsvGssoiZ1ZWllfSK60A71QVqoCro7WTh9OXuccuw+XqmAOkdlaCSeQXWPjJcMVLTIP98jI6myfLURsadh5gNq674knZKfFuOyeYTGcsgLT3FkGfj8kgEcI8WQVr0od+vQFiE3rdmod8QZLeLYJ+VrdyivDeVkKXmE1ysSzkMwAuqXYi6UAX8/XCZ5jZsd7DsoTMQdDZQ8/wbhiNUskSH8pmJP6aiwxMG1I+IgedlPHHVSi7GOd/6/sl5+UZJZC2UkikgLnTIsgYKC2rS2+rUAzD6g4bKwt8UmoPTyQipoZhMRKCL9dCnPl/lSDLA2FmkLBjI6iwQK8t3pG3qcUn1DnaDQKeOBsbQEdzkOtCoNHYqfRgQVPxpgDWGwv4bw4KVCpOJxAaZmETdCj7X6gX74+IsHGgY4OF2lS5221WvJfBkysDaFZRNK82ltioY0i6aGmo1QaTuKOB2I1clVNneb2AF+w/VV2MawWaj4xSb3TkFz2QjTOR5o7ExtC1mlJJVkJ7ahTqD/HXcYK0czi3hE6A3ASADNdC+eOaY8rFQcGZyAqrTMoJ80mn+FbIBoMQBe+1uSwF3K3TxPldkjFyinJ+Sy8WWU5VvER/MZibaRuhZzQ81iqoVVUKwJqp5ZZC6Tfl0A6DsqnC4V2WsefmjeIFy1dgASTQG5J6CsJqTYJUD45CnEMlLHBLE4kUqsgIdVPQnynqB2xNE4xSBzgmyxkjK4WXHlflKDIrH4a/eLEImlqjIL1WwHfVf0NYbLM+Q67bprWAao+cD6nkpQqG5izrwcSnljOl1mcg/XofUHoRgtTPLGNI6Lc0cLJqFrHi4ITjN7QMvHlUnlDCR7AgUWzMNiVvbw7/ABdtxuRWClJhLqx2aPRqxeIwe5ymK9/5z7pNzHtin1fd5WEL6Mzs394FR+2DTvZ6BrTa5KHiUqD/ALVZXMMrzPmI55Qniz7roZQdlMbafD2CqPCYqGLEsRRrmjNrhStlI0QznHl+fLTayoeJ1BScEsJx7we9R8+kjbbpYvqapuDY8lBOWaHr+qfPZJzRrRsrmJbqngMjCyD70VnqVNED0Y1sMVKqEyNzN+Ifolhlt4SrRXffqP8AsYDSMc02cLK3fmlD2iZcOcqksnhZfVM0r9d1VSoA7uV1BfmeuL8DA6IAmwubo3g0ro+K6JuaSwDfU7+XVBeI8vp4spybvC0CRVuEDmYAxIrtLetrOpiRutBd7xafA254ZsR91Zp8TmEbfemh7XE7gkgDc2tsOSIjJ8URWC50FVE9E0dTxX5AXUksSrd9ghJw4wzf5fRV/fMMedaex05nY8/0ULiHAsxJl3zE+clli0M6KNVyL4aujCMttuzahWwQnobwnAeRmc427KaPFIYpBFDA1rtrnWxvrr+mu63/ANkocvmFtklQeOGaVlMatoLxI6oQ2rwwXPQGxXTfm0rGPB3GqV+NVVTAWjwuu2waDci9iQfOyG5Dj8ORzZfJapcvKg1Qtasps+WyDbKdwd9nq++Kj+Hctbq1yJyUU1bS5KshsjNQdDcdTbl+EyZjnXONIkUOTWN5HdE8Vi1mNtL9NNBTdnpsetYQU7GkAM1PUoTHhlHwnSvnJDQCcotvsNVFHFeKyvOpmiy/gBWYqgIYSXoKFUclTV36YnZHJctADbdk90eFRMjeGOfn01da1t77aqJmJOKfZxL48+r7k0NIX78qEWwwbxLdbGmhq64eWzZL318gnMlwz3gs4bcov1v4Rfrax5L2fzPE8tMIvtlsdRtmHlRB5pX8QEJFs3mJ30k10tr2ztcGh17+SlgdhU8DpXQ5QOl9SdmjXUrc848TgeVJFjm8CjKxTYAkANqQqKbUCPn02OIXZrkOYDbsnjC8MnYx7HFmfYX5+t9kWy/tJTdc5lZIt9LV5huLplcKRsbrfY4YY4r6gt+qpP8AZ9zhenla/n0PTumDOcHymeymhFXwZPOjxqFKt0DgVswNggj1B74gfmifcm4P1CDNMtLNbZzdwq0fMZ/gUmm1ky7nawTE3y3tJKHS/wC91xKAyQfy6NAU2Ii58L/1/P6pk4f7W8uwHjQyxt30aXX9SVP7YiNP0KqSYNUNPhsUD5x9pH2qN8tlYnCy0mtvfYHqqxrfXpdk0TtiSOANN73U9PhnBIlqHAAckz+zrh32DLFcyypLK5k8K7cDSoA0rZJpbNA9fhjnQvlcMuyH4hUColL2DQaJjfmPLBHfxdo11N5WuvQAgbn0w5tC7+4iw3VWKGSV7Y2DU6BC+S+YHzpzEjDSodVjT8q1+5PUnA7EXtc5oaLAbIritA2i4cYNyRcnvdVTzPFr4nMhJAbMFSR2tgL/AHxepWZgxvWyP0shjoQ8cm3+SQ+JcRaaVn6Xso/Ig2VB8AKH/wA49JpWiONscel153K90jy95uVCkehQ+uEq6hrGcKPc7lNaLm5XRxpiA7sb+g2GI3R8KmsdylBu5X5yfllzHDIoJ0DBY0UhhfVFkUi+hUSAWNxRxiq6Z0VSXN6ahWQwObqhuW9mSK/lOXCmwT4Mjt8KWed47+JU/LEf9R0+DXzSiIbp+4ZlDDGqF2koVqYKPoFjVVA+AHfA+eR0jszk+1gtuJZGPMRtFKupG7dCCOjKezD1wsM2S4OoO4UsE0kLxJGbEKuc3ys+Xe0lzKgMrKRC0gtPdbVExBI7alX5YMQUbZhmimA7E2P1RU+1DcuWenvuLjbXf5rRchMQqifPMELsunJvQMl62tpVJJDGyfzH1OLX9OLR4qhg/wDYfZV3e0lOSS2kve1/TZbnITvmhFLmpyBCcwdKlZvLEV0LGGNSFBpq+hPXFJ7Hibh8S43uPsi0NXAaEVDIA0k5bO1A1vc+qh8PghBmkzqykoIZYFmNPJGkmjQQ2zArQqjsprETGtuTJfqL9FbqJJnsjZRka3a/LsHEXv8Aui03FMtobLZaObMIWzB0RptE3iM8Mqjw9TNRVfeA0rRBvExkjAytF/JDRR1Jdxqh4YbAeI7i1iDr07brtxDi2ZecTNl8vAwDBHnkRHVXjKuhGsFhrdnFrYv4nFhkFVM67IiqnEwqmj4b6gnqG7Gx0OvbdQcnxGVFCHMZBl8GOArUzkpEWKE+Gm7DURd18MTswyvG7QOWun3UM2L4OTdokvcu0tzXSTNZpuuchNCEDVFOAvgOJEr7iveAJ9f0w04dW9W/MflK3GcGGnCfz/8AoW/6Wgz2bAIGbybOVkUMXAcLI4kZQZVXbUOh6A16YYcPxAC4bfvup24tgTz4g4DTTloLKaOM8Q+8ZctFJ4tFzFol1MqxKr0rPuoitRVWxNHELxVRnxxKSNmDzABtSdNr+un1XSTmlxZlyMiOftDanRjckthAAyiqXSpbrS0NibZ7z1YVKMIiLgWVDSNOdvCN+fyCYvZ4jR5cZdx5ogC38LStI5Q/xBdFjsWOKtdTGKnic7c307aINiFayqxCUx6tFhfy0TTLErAhgCD1BFg/Q4FC4OigSXzHwvhUDXJlo2la6iiBDGt7KoQFG48xHcdcXGZwzPI6w7218lbgdUyHLG428zZCuGmU39kysWVVtgEChyPUuvmJ+B2xEa1pcAy58h9z9grEsAZ/yG56k/Zdzw8DV9olGk6bUndtXS9vMBR2Iq+12S+Rr3AkuyN563J9VGx5cQGi55aafJKXMWdjVmMIGlQyLdAsZlaMLt3CMzmu0fxBwmHxAF8uuW2l+aNWkbwYyLvLgfIDUlN3sg/oZ/6xf8uKFZuE32m/5meX3Vec4sRn8yQaImYgjsQcEYCQxpCJYeAaVoPRL+cykMjFzE4ZtyI5FVST1Olo202fQ16AYOx4s7Lld9EBqvZ5+e8BFuhXLM8B1qrZZPNWl4mkDPYJIdSQuoEdQo2IO1EYJUFfC6+bfvuhNbhdRSgF40PMKVwLlqWWdQ6rI4I05dSG6dDOUsRRDvq8zbhRvYfX4iCCb6BD2ssr64Fw3wIVjLa23Z5CK1u5Lu9drYk12FDtjHTyF7y4qwNAiQXEKULpow0rrrwTDFy3C45Lde04RKlfm7loTOuYTxxMoC/clAaF03nK7i6sN0rbBOkkilcGyvyEf3a2+iuQYtNSRGNrA9pOxQPK8rTO2owDUes2dl8ZvpHH5fo94KufhUHie90ru2g+Z/CrSYxiUwyRgRN6N0R+DlSxU880i/8ApofCi+kcdAfriu/2iczSmiaweVz8yhxo+IbyvLj5onkuX8rF7mXiB9SgJ/VrP74GzYrWzfHK752H0UzKaFuzUWjWugA+WKRe87n6lTANGwXVThqUkLzRg9QD88Oa9wOhPzSFrTyUOfgWWk3fLwsfUxrf61eLkeI1cejJXD1KhdTxO3aFwbliD8Hix/1c0qj9A9fti23HKtvxEO82g/ZRGhh5C3kVM4VwuPLpoiWhZJJNlierEncnFOsrJat/EmNzsOgHYKaGBkLcrAptYqgKa6V+b+Xml+/g2mVdJUixIoJIBrcEEmiL6kUdqlLWTMEchtbYq9R1ppzZwu0/y4Vdz8UfL+SQ+E25GqeNDuADQlZX6eoBwn9OmJ8JBHZFvfKKTUut5hBs5xsNtq1t+WJtbH5yUYlHxtiPy4ssoWs1ld6KWOoznLSRlx6kWahjFmNvQq9KL0XVVmzuzGhbH0AFAAB0swcAxgs1G6DDXQvM07s0h07AdArT9j/9DP8A1i/5cCKzcIF7Sm8zPL7qNx32ayz5iWYTxqJHZgCpsWemJI61rWgW2UVNjDYYmx5Tp3UH/wClE3/ER/3Ww735vRWP6+z/AAPzXm9k0p6zxH+yccK9vIFc7HonCzo7j0RLl72f5nJyiSGeIDoyaWCuPymv8e2JGYmGnUEjmFUqMSpZ4jGYrdLW0KfBlfjiB1Yy/hBsgOQrfwMM98b0XZCthDhDVt6Lsi2EeE96b0XZVkJjveR0XZVnSMJ7yOi7KtSmE94HRdlK1MOENQEoaseDjuOOi4NWRFhfeB0XZVzzeU1itTL13UkHcEdvnh7KsNO10mUrmuTYEkSGj0BsgHXrJ97p+GvTb5u98Zb4V2RZkyTHpK6/KvQjvfYk/Oj2rCitZzYuyLoIGoAyEkAiyNzZBs0QO2E98Z/iuyrUZRr/AKVyLBo+gBsWK631+H6O9+Z/iuyLVMk29yyHY9+51G+v8XTpsPhXGuaf7V2RZjyjDV965LCrO9b3sLq6JF/L0341zD/auyrZsu29SMB+HvV31JO5o0PkOuFFcz/FdlKW+a+Wszm1EaZnTFsWVgTqIrrX4QVur6k/DE/9TjDcrG26ojh88NMS94JdytySsfZVN/xKD+ycR+/s/wAUVdjjSdMw2NgR+Oa8fZVN/wATH/db/XHe/s/xSnHm9HfMd/ynDkbll8hHIjyLIXYNYBHQV3xUqZxKQQLIViFYKotOugtq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7308304" cy="5033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Прямоугольник 4"/>
          <p:cNvSpPr>
            <a:spLocks noChangeArrowheads="1"/>
          </p:cNvSpPr>
          <p:nvPr/>
        </p:nvSpPr>
        <p:spPr bwMode="auto">
          <a:xfrm>
            <a:off x="323528" y="751129"/>
            <a:ext cx="714375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Char char="•"/>
            </a:pPr>
            <a:endParaRPr lang="ru-RU" sz="32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Font typeface="Arial" charset="0"/>
              <a:buChar char="•"/>
            </a:pPr>
            <a:r>
              <a:rPr lang="ru-RU" sz="32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«Пошел котик на </a:t>
            </a:r>
            <a:r>
              <a:rPr lang="ru-RU" sz="28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торжок</a:t>
            </a: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endParaRPr lang="ru-RU" sz="2800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Font typeface="Arial" charset="0"/>
              <a:buChar char="•"/>
            </a:pP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Киска-киска», </a:t>
            </a:r>
            <a:endParaRPr lang="ru-RU" sz="2800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Font typeface="Arial" charset="0"/>
              <a:buChar char="•"/>
            </a:pP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Котенька-коток</a:t>
            </a: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eaLnBrk="0" hangingPunct="0">
              <a:lnSpc>
                <a:spcPct val="150000"/>
              </a:lnSpc>
              <a:buFont typeface="Arial" charset="0"/>
              <a:buChar char="•"/>
            </a:pP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«Как у нашего кота»</a:t>
            </a:r>
          </a:p>
          <a:p>
            <a:pPr eaLnBrk="0" hangingPunct="0">
              <a:lnSpc>
                <a:spcPct val="150000"/>
              </a:lnSpc>
            </a:pPr>
            <a:endParaRPr lang="ru-RU" sz="32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3928" y="1988840"/>
            <a:ext cx="4718407" cy="3538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-995545" y="489519"/>
            <a:ext cx="80597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Потешки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про кошек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Прямоугольник 4"/>
          <p:cNvSpPr>
            <a:spLocks noChangeArrowheads="1"/>
          </p:cNvSpPr>
          <p:nvPr/>
        </p:nvSpPr>
        <p:spPr bwMode="auto">
          <a:xfrm>
            <a:off x="520845" y="260648"/>
            <a:ext cx="82153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8" name="Прямоугольник 5"/>
          <p:cNvSpPr>
            <a:spLocks noChangeArrowheads="1"/>
          </p:cNvSpPr>
          <p:nvPr/>
        </p:nvSpPr>
        <p:spPr bwMode="auto">
          <a:xfrm>
            <a:off x="683568" y="1268760"/>
            <a:ext cx="3286125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600" b="1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Грузовик</a:t>
            </a:r>
            <a:endParaRPr lang="ru-RU" sz="1600" b="1" i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Нет, напрасно мы решили</a:t>
            </a:r>
          </a:p>
          <a:p>
            <a:pPr eaLnBrk="0" hangingPunct="0"/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Прокатить кота в машине:</a:t>
            </a:r>
          </a:p>
          <a:p>
            <a:pPr eaLnBrk="0" hangingPunct="0"/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 кататься не привык —</a:t>
            </a:r>
          </a:p>
          <a:p>
            <a:pPr eaLnBrk="0" hangingPunct="0"/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Опрокинул грузовик</a:t>
            </a: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 eaLnBrk="0" hangingPunct="0"/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Агния </a:t>
            </a:r>
            <a:r>
              <a:rPr lang="ru-RU" sz="16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Барто</a:t>
            </a:r>
            <a:endParaRPr lang="ru-RU" sz="16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0" hangingPunct="0"/>
            <a:endParaRPr lang="ru-RU" sz="16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600" b="1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Котёнок</a:t>
            </a:r>
            <a:endParaRPr lang="ru-RU" sz="1600" b="1" i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Котёнок </a:t>
            </a: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возится с клубком:</a:t>
            </a:r>
          </a:p>
          <a:p>
            <a:pPr eaLnBrk="0" hangingPunct="0"/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 подползет к нему тайком,</a:t>
            </a:r>
          </a:p>
          <a:p>
            <a:pPr eaLnBrk="0" hangingPunct="0"/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 на клубок начнет кидаться,</a:t>
            </a:r>
          </a:p>
          <a:p>
            <a:pPr eaLnBrk="0" hangingPunct="0"/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Толкнет его, отпрыгнет вбок...</a:t>
            </a:r>
          </a:p>
          <a:p>
            <a:pPr eaLnBrk="0" hangingPunct="0"/>
            <a:r>
              <a:rPr lang="ru-RU" sz="16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Hикак</a:t>
            </a: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может догадаться,</a:t>
            </a:r>
          </a:p>
          <a:p>
            <a:pPr eaLnBrk="0" hangingPunct="0"/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здесь не мышка, а клубок.</a:t>
            </a:r>
          </a:p>
          <a:p>
            <a:pPr algn="r" eaLnBrk="0" hangingPunct="0"/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Агния </a:t>
            </a:r>
            <a:r>
              <a:rPr lang="ru-RU" sz="16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Барто</a:t>
            </a:r>
            <a:endParaRPr lang="ru-RU" sz="16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0" hangingPunct="0"/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9" name="Прямоугольник 6"/>
          <p:cNvSpPr>
            <a:spLocks noChangeArrowheads="1"/>
          </p:cNvSpPr>
          <p:nvPr/>
        </p:nvSpPr>
        <p:spPr bwMode="auto">
          <a:xfrm>
            <a:off x="4860032" y="1268760"/>
            <a:ext cx="3455243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1600" b="1" i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Кискино</a:t>
            </a:r>
            <a:r>
              <a:rPr lang="ru-RU" sz="1600" b="1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горе</a:t>
            </a:r>
          </a:p>
          <a:p>
            <a:pPr eaLnBrk="0" hangingPunct="0"/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Плачет </a:t>
            </a: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Киска в коридоре,</a:t>
            </a:r>
          </a:p>
          <a:p>
            <a:pPr eaLnBrk="0" hangingPunct="0"/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нее</a:t>
            </a:r>
          </a:p>
          <a:p>
            <a:pPr eaLnBrk="0" hangingPunct="0"/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Большое горе:</a:t>
            </a:r>
          </a:p>
          <a:p>
            <a:pPr eaLnBrk="0" hangingPunct="0"/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Злые люди</a:t>
            </a:r>
          </a:p>
          <a:p>
            <a:pPr eaLnBrk="0" hangingPunct="0"/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Бедной Киске</a:t>
            </a:r>
          </a:p>
          <a:p>
            <a:pPr eaLnBrk="0" hangingPunct="0"/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дают</a:t>
            </a:r>
          </a:p>
          <a:p>
            <a:pPr eaLnBrk="0" hangingPunct="0"/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Украсть</a:t>
            </a:r>
          </a:p>
          <a:p>
            <a:pPr eaLnBrk="0" hangingPunct="0"/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Сосиски</a:t>
            </a: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r" eaLnBrk="0" hangingPunct="0"/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Борис </a:t>
            </a:r>
            <a:r>
              <a:rPr lang="ru-RU" sz="16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Заходер</a:t>
            </a:r>
            <a:endParaRPr lang="ru-RU" sz="16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600" b="1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 </a:t>
            </a:r>
            <a:r>
              <a:rPr lang="ru-RU" sz="1600" b="1" i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ворот</a:t>
            </a:r>
          </a:p>
          <a:p>
            <a:pPr eaLnBrk="0" hangingPunct="0"/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Дрожа </a:t>
            </a: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лютой стужи,</a:t>
            </a:r>
          </a:p>
          <a:p>
            <a:pPr eaLnBrk="0" hangingPunct="0"/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 просит: "Отвори!</a:t>
            </a:r>
          </a:p>
          <a:p>
            <a:pPr eaLnBrk="0" hangingPunct="0"/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холодно снаружи,</a:t>
            </a:r>
          </a:p>
          <a:p>
            <a:pPr eaLnBrk="0" hangingPunct="0"/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голодно внутри!</a:t>
            </a:r>
          </a:p>
          <a:p>
            <a:pPr eaLnBrk="0" hangingPunct="0"/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Согрейте, пожалейте</a:t>
            </a:r>
          </a:p>
          <a:p>
            <a:pPr eaLnBrk="0" hangingPunct="0"/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Несчастного кота!</a:t>
            </a:r>
          </a:p>
          <a:p>
            <a:pPr eaLnBrk="0" hangingPunct="0"/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Пустите, накормите,</a:t>
            </a:r>
          </a:p>
          <a:p>
            <a:pPr eaLnBrk="0" hangingPunct="0"/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будет красота</a:t>
            </a: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!«</a:t>
            </a:r>
          </a:p>
          <a:p>
            <a:pPr algn="r" eaLnBrk="0" hangingPunct="0"/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Валентин Берестов</a:t>
            </a:r>
          </a:p>
          <a:p>
            <a:pPr eaLnBrk="0" hangingPunct="0"/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/>
            <a:endParaRPr lang="ru-RU" sz="1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5575" y="476672"/>
            <a:ext cx="80597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Стихи про кошечек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Прямоугольник 5"/>
          <p:cNvSpPr>
            <a:spLocks noChangeArrowheads="1"/>
          </p:cNvSpPr>
          <p:nvPr/>
        </p:nvSpPr>
        <p:spPr bwMode="auto">
          <a:xfrm>
            <a:off x="899592" y="1628800"/>
            <a:ext cx="7500937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lnSpc>
                <a:spcPct val="150000"/>
              </a:lnSpc>
              <a:buFont typeface="Arial" charset="0"/>
              <a:buNone/>
            </a:pPr>
            <a:r>
              <a:rPr lang="ru-RU" sz="2800" b="1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«Пушистые воспитатели »</a:t>
            </a:r>
            <a:endParaRPr lang="ru-RU" sz="2800" b="1" i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Font typeface="Arial" charset="0"/>
              <a:buNone/>
            </a:pP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eaLnBrk="0" hangingPunct="0">
              <a:buFont typeface="Arial" charset="0"/>
              <a:buChar char="•"/>
            </a:pPr>
            <a:endParaRPr lang="ru-RU" sz="28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75" b="12765"/>
          <a:stretch/>
        </p:blipFill>
        <p:spPr>
          <a:xfrm>
            <a:off x="827584" y="2852936"/>
            <a:ext cx="6984776" cy="3251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827584" y="1074418"/>
            <a:ext cx="7143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Консультация для родителей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Прямоугольник 5"/>
          <p:cNvSpPr>
            <a:spLocks noChangeArrowheads="1"/>
          </p:cNvSpPr>
          <p:nvPr/>
        </p:nvSpPr>
        <p:spPr bwMode="auto">
          <a:xfrm>
            <a:off x="395536" y="116632"/>
            <a:ext cx="8001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</a:t>
            </a:r>
          </a:p>
          <a:p>
            <a:pPr algn="ctr"/>
            <a:endParaRPr lang="ru-RU" sz="2000" b="1" i="1" dirty="0">
              <a:solidFill>
                <a:schemeClr val="folHlink"/>
              </a:solidFill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sz="2000" i="1" dirty="0">
                <a:solidFill>
                  <a:schemeClr val="folHlin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 </a:t>
            </a:r>
            <a:r>
              <a:rPr lang="ru-RU" sz="32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Ознакомление с животными является важным разделом в воспитании дошкольников. Дети получают знания о природе, животном мире, учатся оказывать заботу и внимание. Домашнее животное в семье – это мощный  воспитательный фактор. Ребенок видит животное – он к нему </a:t>
            </a:r>
            <a:endParaRPr lang="ru-RU" sz="3200" i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тянется</a:t>
            </a:r>
            <a:r>
              <a:rPr lang="ru-RU" sz="32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, распознает </a:t>
            </a:r>
            <a:endParaRPr lang="ru-RU" sz="3200" i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названия</a:t>
            </a:r>
            <a:r>
              <a:rPr lang="ru-RU" sz="32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, отмечает </a:t>
            </a:r>
            <a:endParaRPr lang="ru-RU" sz="3200" i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различия</a:t>
            </a:r>
            <a:r>
              <a:rPr lang="ru-RU" sz="32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, познает его </a:t>
            </a:r>
            <a:endParaRPr lang="ru-RU" sz="3200" i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поведение</a:t>
            </a:r>
            <a:r>
              <a:rPr lang="ru-RU" sz="32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6572" y="4337528"/>
            <a:ext cx="3255928" cy="2441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1071563" y="642938"/>
            <a:ext cx="71437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Открытое занятие на тему «Кошечка в гости к нам пришла»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56"/>
          <a:stretch/>
        </p:blipFill>
        <p:spPr>
          <a:xfrm>
            <a:off x="4381057" y="4298288"/>
            <a:ext cx="3923928" cy="2199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38"/>
          <a:stretch/>
        </p:blipFill>
        <p:spPr>
          <a:xfrm>
            <a:off x="334382" y="1844824"/>
            <a:ext cx="3926168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39"/>
          <a:stretch/>
        </p:blipFill>
        <p:spPr>
          <a:xfrm>
            <a:off x="4379978" y="1843140"/>
            <a:ext cx="4115949" cy="2209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41"/>
          <a:stretch/>
        </p:blipFill>
        <p:spPr>
          <a:xfrm>
            <a:off x="278143" y="4252843"/>
            <a:ext cx="3998176" cy="2202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6752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071563" y="642938"/>
            <a:ext cx="7143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Театрализация сказки «Кошкин дом» 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10" y="1269403"/>
            <a:ext cx="3405894" cy="2554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88"/>
          <a:stretch/>
        </p:blipFill>
        <p:spPr>
          <a:xfrm>
            <a:off x="4910521" y="1166157"/>
            <a:ext cx="4100643" cy="4063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8"/>
          <a:stretch/>
        </p:blipFill>
        <p:spPr>
          <a:xfrm>
            <a:off x="302010" y="3823059"/>
            <a:ext cx="4608512" cy="2845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4136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Прямоугольник 4"/>
          <p:cNvSpPr>
            <a:spLocks noChangeArrowheads="1"/>
          </p:cNvSpPr>
          <p:nvPr/>
        </p:nvSpPr>
        <p:spPr bwMode="auto">
          <a:xfrm>
            <a:off x="714375" y="785813"/>
            <a:ext cx="8001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Результаты проекта: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 algn="just" eaLnBrk="0" hangingPunct="0">
              <a:buFont typeface="Arial" charset="0"/>
              <a:buChar char="•"/>
            </a:pP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дети </a:t>
            </a: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стали добрее к </a:t>
            </a: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животным;</a:t>
            </a:r>
          </a:p>
          <a:p>
            <a:pPr algn="just" eaLnBrk="0" hangingPunct="0">
              <a:buFont typeface="Arial" charset="0"/>
              <a:buChar char="•"/>
            </a:pP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оняли</a:t>
            </a: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что кошка на негативное отношение – выпустит </a:t>
            </a: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когти;</a:t>
            </a:r>
          </a:p>
          <a:p>
            <a:pPr algn="just" eaLnBrk="0" hangingPunct="0">
              <a:buFont typeface="Arial" charset="0"/>
              <a:buChar char="•"/>
            </a:pP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научились </a:t>
            </a: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ухаживать за </a:t>
            </a: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кошкой;</a:t>
            </a:r>
          </a:p>
          <a:p>
            <a:pPr algn="just" eaLnBrk="0" hangingPunct="0">
              <a:buFont typeface="Arial" charset="0"/>
              <a:buChar char="•"/>
            </a:pP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узнали, как живет кошка, что кушает, как играет;</a:t>
            </a:r>
            <a:endParaRPr lang="ru-RU" sz="28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 typeface="Arial" charset="0"/>
              <a:buChar char="•"/>
            </a:pP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лице родителей обрели хороших союзников в реализации проекта.   </a:t>
            </a:r>
          </a:p>
          <a:p>
            <a:pPr algn="just" eaLnBrk="0" hangingPunct="0">
              <a:buFont typeface="Arial" charset="0"/>
              <a:buChar char="•"/>
            </a:pP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обогатился </a:t>
            </a: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родительский опыт приемами взаимодействия и сотрудничества с ребенком в семье.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Прямоугольник 5"/>
          <p:cNvSpPr>
            <a:spLocks noChangeArrowheads="1"/>
          </p:cNvSpPr>
          <p:nvPr/>
        </p:nvSpPr>
        <p:spPr bwMode="auto">
          <a:xfrm>
            <a:off x="1475656" y="158422"/>
            <a:ext cx="64293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Методическое и ресурсное обеспечение 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8917" name="Прямоугольник 6"/>
          <p:cNvSpPr>
            <a:spLocks noChangeArrowheads="1"/>
          </p:cNvSpPr>
          <p:nvPr/>
        </p:nvSpPr>
        <p:spPr bwMode="auto">
          <a:xfrm>
            <a:off x="323528" y="1103672"/>
            <a:ext cx="8820472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buFontTx/>
              <a:buChar char="•"/>
              <a:tabLst>
                <a:tab pos="2971800" algn="l"/>
              </a:tabLst>
            </a:pPr>
            <a:r>
              <a:rPr lang="ru-RU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воспитания и обучения в детском саду «От рождения до школы»  под редакцией Н.Е. </a:t>
            </a:r>
            <a:r>
              <a:rPr lang="ru-RU" sz="16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Вераксы</a:t>
            </a: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М.А.Васильевой</a:t>
            </a: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Т.С.Комаровой</a:t>
            </a:r>
            <a:endParaRPr lang="ru-RU" sz="16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lnSpc>
                <a:spcPct val="150000"/>
              </a:lnSpc>
              <a:buFontTx/>
              <a:buChar char="•"/>
              <a:tabLst>
                <a:tab pos="2971800" algn="l"/>
              </a:tabLst>
            </a:pP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Дидактические игры и занятия с детьми раннего возраста: Пособие для воспитателя </a:t>
            </a:r>
            <a:r>
              <a:rPr lang="ru-RU" sz="16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дет.сада</a:t>
            </a: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 Е.В. Зворыгина, Н.С. Карпинская, И.М, Кононова и др..; Под ред. С. Л. </a:t>
            </a:r>
            <a:r>
              <a:rPr lang="ru-RU" sz="16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Новоселовой</a:t>
            </a: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– 4-е изд., </a:t>
            </a:r>
            <a:r>
              <a:rPr lang="ru-RU" sz="16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– М.: Просвещение, 1985. – 144 с., 4 л. ил.</a:t>
            </a:r>
          </a:p>
          <a:p>
            <a:pPr algn="just" eaLnBrk="0" hangingPunct="0">
              <a:lnSpc>
                <a:spcPct val="150000"/>
              </a:lnSpc>
              <a:buFontTx/>
              <a:buChar char="•"/>
              <a:tabLst>
                <a:tab pos="2971800" algn="l"/>
              </a:tabLst>
            </a:pP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Н.А. Карпухина  Конспекты занятий в ясельной группе детского сада. Практическое пособие для воспитателей и методистов ДОУ. –Воронеж: ИП </a:t>
            </a:r>
            <a:r>
              <a:rPr lang="ru-RU" sz="16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Лакоценин</a:t>
            </a: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С. С., 2010 – 208 с.</a:t>
            </a:r>
          </a:p>
          <a:p>
            <a:pPr algn="just" eaLnBrk="0" hangingPunct="0">
              <a:lnSpc>
                <a:spcPct val="150000"/>
              </a:lnSpc>
              <a:buFontTx/>
              <a:buChar char="•"/>
              <a:tabLst>
                <a:tab pos="2971800" algn="l"/>
              </a:tabLst>
            </a:pP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Маханева</a:t>
            </a: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М.Д., Рещикова С.В. Игровые занятия с детьми от 1 до 3 лет: Методическое пособие для педагогов и родителей. – М.: ТЦ Сфера, 2006. – 96 с. (Ранний возраст). </a:t>
            </a:r>
          </a:p>
          <a:p>
            <a:pPr algn="just" eaLnBrk="0" hangingPunct="0">
              <a:lnSpc>
                <a:spcPct val="150000"/>
              </a:lnSpc>
              <a:buFontTx/>
              <a:buChar char="•"/>
              <a:tabLst>
                <a:tab pos="2971800" algn="l"/>
              </a:tabLst>
            </a:pP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Ушакова О.С. Речевое развитие детей второго года жизни. Методическое пособие для реализации комплексной образовательной программы «Теремок» для детей от двух месяцев до трех лет. – М.: Издательский дом «Цветной мир», 2021. – 80 с. – 2-е издание </a:t>
            </a:r>
            <a:r>
              <a:rPr lang="ru-RU" sz="16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и доп. </a:t>
            </a:r>
          </a:p>
          <a:p>
            <a:pPr algn="just" eaLnBrk="0" hangingPunct="0">
              <a:lnSpc>
                <a:spcPct val="150000"/>
              </a:lnSpc>
              <a:buFontTx/>
              <a:buChar char="•"/>
              <a:tabLst>
                <a:tab pos="2971800" algn="l"/>
              </a:tabLst>
            </a:pPr>
            <a:endParaRPr lang="ru-RU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lnSpc>
                <a:spcPct val="150000"/>
              </a:lnSpc>
              <a:buFontTx/>
              <a:buChar char="•"/>
              <a:tabLst>
                <a:tab pos="2971800" algn="l"/>
              </a:tabLst>
            </a:pPr>
            <a:endParaRPr lang="ru-RU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2768633"/>
            <a:ext cx="5683561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395536" y="620688"/>
            <a:ext cx="805973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Благодарим за внимание!</a:t>
            </a:r>
            <a:endParaRPr lang="ru-RU" sz="5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611560" y="620688"/>
            <a:ext cx="835292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lang="ru-RU" sz="3200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●</a:t>
            </a:r>
            <a:r>
              <a:rPr lang="en-US" sz="3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учить детей узнавать и называть </a:t>
            </a: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кошку;</a:t>
            </a:r>
            <a:endParaRPr lang="ru-RU" sz="32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●</a:t>
            </a:r>
            <a:r>
              <a:rPr lang="en-US" sz="3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способствовать </a:t>
            </a:r>
            <a:r>
              <a:rPr lang="ru-RU" sz="32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развитию памяти и активизации речи </a:t>
            </a: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детей;</a:t>
            </a:r>
            <a:endParaRPr lang="ru-RU" sz="32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32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● воспитывать доброе отношение к домашним животным, желание заботиться о </a:t>
            </a: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них.</a:t>
            </a:r>
            <a:endParaRPr lang="ru-RU" sz="28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698943"/>
            <a:ext cx="2473474" cy="1982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571500" y="857250"/>
            <a:ext cx="8001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</a:t>
            </a:r>
          </a:p>
          <a:p>
            <a:pPr algn="ctr"/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● формировать </a:t>
            </a:r>
            <a:r>
              <a:rPr lang="ru-RU" sz="28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знания детей о домашней </a:t>
            </a:r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кошке;</a:t>
            </a:r>
            <a:endParaRPr lang="ru-RU" sz="2800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● воспитать </a:t>
            </a:r>
            <a:r>
              <a:rPr lang="ru-RU" sz="28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чувства сопереживания ко всему </a:t>
            </a:r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живому;</a:t>
            </a:r>
          </a:p>
          <a:p>
            <a:pPr algn="just"/>
            <a:r>
              <a:rPr lang="ru-RU" sz="28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anose="05000000000000000000" pitchFamily="2" charset="2"/>
              </a:rPr>
              <a:t>●</a:t>
            </a:r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учить рассматривать, ощупывать, гладить;</a:t>
            </a:r>
          </a:p>
          <a:p>
            <a:pPr algn="just"/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anose="05000000000000000000" pitchFamily="2" charset="2"/>
              </a:rPr>
              <a:t>●</a:t>
            </a:r>
            <a:r>
              <a:rPr lang="ru-RU" sz="28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anose="05000000000000000000" pitchFamily="2" charset="2"/>
              </a:rPr>
              <a:t>з</a:t>
            </a:r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акреплять </a:t>
            </a:r>
            <a:r>
              <a:rPr lang="ru-RU" sz="28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представление о частях тела животного (голова, уши, глаза, нос, рот, живот, спина, хвост, лапы</a:t>
            </a:r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lang="ru-RU" sz="2800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anose="05000000000000000000" pitchFamily="2" charset="2"/>
              </a:rPr>
              <a:t>● п</a:t>
            </a:r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ривлечение </a:t>
            </a:r>
            <a:r>
              <a:rPr lang="ru-RU" sz="28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родителей в формирование у детей заинтересованного, бережного отношения к домашним животным.</a:t>
            </a:r>
          </a:p>
          <a:p>
            <a:endParaRPr lang="ru-RU" sz="2800" i="1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>
            <a:off x="323528" y="260648"/>
            <a:ext cx="8715375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90488" algn="ctr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</a:t>
            </a:r>
          </a:p>
          <a:p>
            <a:pPr indent="90488"/>
            <a:r>
              <a:rPr lang="ru-RU" sz="32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indent="90488"/>
            <a:r>
              <a:rPr lang="ru-RU" sz="32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 </a:t>
            </a:r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 – исследовательский;</a:t>
            </a:r>
            <a:endParaRPr lang="ru-RU" sz="3200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90488"/>
            <a:r>
              <a:rPr lang="ru-RU" sz="32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детей: </a:t>
            </a:r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1,6 –2 </a:t>
            </a:r>
            <a:r>
              <a:rPr lang="ru-RU" sz="32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года;</a:t>
            </a:r>
          </a:p>
          <a:p>
            <a:pPr indent="90488"/>
            <a:r>
              <a:rPr lang="ru-RU" sz="32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воспитатели, дети </a:t>
            </a:r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группы раннего возраста, </a:t>
            </a:r>
            <a:r>
              <a:rPr lang="ru-RU" sz="32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родители;</a:t>
            </a:r>
          </a:p>
          <a:p>
            <a:pPr indent="90488"/>
            <a:r>
              <a:rPr lang="ru-RU" sz="32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</a:t>
            </a:r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проекта:1 </a:t>
            </a:r>
            <a:r>
              <a:rPr lang="ru-RU" sz="32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месяц.</a:t>
            </a: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2240" y="4146802"/>
            <a:ext cx="2018854" cy="2691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071814" y="1853754"/>
            <a:ext cx="3084362" cy="258335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  проекта</a:t>
            </a:r>
            <a:r>
              <a:rPr lang="ru-RU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«Пушистая кошка – мягкие лапки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6286500" y="1000125"/>
            <a:ext cx="2143125" cy="1327150"/>
          </a:xfrm>
          <a:prstGeom prst="wedgeEllipseCallout">
            <a:avLst>
              <a:gd name="adj1" fmla="val -55034"/>
              <a:gd name="adj2" fmla="val 7456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Речевое развитие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5929313" y="4786313"/>
            <a:ext cx="2286000" cy="1285875"/>
          </a:xfrm>
          <a:prstGeom prst="wedgeEllipseCallout">
            <a:avLst>
              <a:gd name="adj1" fmla="val -61638"/>
              <a:gd name="adj2" fmla="val -90853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ru-RU" b="1" i="1" noProof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</a:p>
        </p:txBody>
      </p:sp>
      <p:sp>
        <p:nvSpPr>
          <p:cNvPr id="10" name="Овальная выноска 9"/>
          <p:cNvSpPr/>
          <p:nvPr/>
        </p:nvSpPr>
        <p:spPr>
          <a:xfrm>
            <a:off x="642938" y="1000125"/>
            <a:ext cx="2357437" cy="1357313"/>
          </a:xfrm>
          <a:prstGeom prst="wedgeEllipseCallout">
            <a:avLst>
              <a:gd name="adj1" fmla="val 53266"/>
              <a:gd name="adj2" fmla="val 68263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Игровая деятельность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785813" y="4714875"/>
            <a:ext cx="2286000" cy="1357313"/>
          </a:xfrm>
          <a:prstGeom prst="wedgeEllipseCallout">
            <a:avLst>
              <a:gd name="adj1" fmla="val 59078"/>
              <a:gd name="adj2" fmla="val -8572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с родителями 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714375" y="857250"/>
            <a:ext cx="7643813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2971800" algn="l"/>
              </a:tabLst>
            </a:pP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Интеграция образовательных областей</a:t>
            </a:r>
          </a:p>
          <a:p>
            <a:pPr eaLnBrk="0" hangingPunct="0">
              <a:tabLst>
                <a:tab pos="2971800" algn="l"/>
              </a:tabLst>
            </a:pP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развитие речи; </a:t>
            </a:r>
          </a:p>
          <a:p>
            <a:pPr eaLnBrk="0" hangingPunct="0">
              <a:tabLst>
                <a:tab pos="2971800" algn="l"/>
              </a:tabLst>
            </a:pP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познавательное развитие; </a:t>
            </a:r>
          </a:p>
          <a:p>
            <a:pPr eaLnBrk="0" hangingPunct="0">
              <a:buFontTx/>
              <a:buChar char="-"/>
              <a:tabLst>
                <a:tab pos="2971800" algn="l"/>
              </a:tabLst>
            </a:pP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социально-коммуникативное развитие;</a:t>
            </a:r>
          </a:p>
          <a:p>
            <a:pPr eaLnBrk="0" hangingPunct="0">
              <a:buFontTx/>
              <a:buChar char="-"/>
              <a:tabLst>
                <a:tab pos="2971800" algn="l"/>
              </a:tabLst>
            </a:pP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физическое развитие;</a:t>
            </a:r>
          </a:p>
          <a:p>
            <a:pPr eaLnBrk="0" hangingPunct="0">
              <a:tabLst>
                <a:tab pos="2971800" algn="l"/>
              </a:tabLst>
            </a:pP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художественно-эстетическое развитие.</a:t>
            </a:r>
          </a:p>
          <a:p>
            <a:pPr eaLnBrk="0" hangingPunct="0">
              <a:tabLst>
                <a:tab pos="2971800" algn="l"/>
              </a:tabLst>
            </a:pPr>
            <a:endParaRPr lang="ru-RU" sz="28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2971800" algn="l"/>
              </a:tabLst>
            </a:pP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Этапы проекта</a:t>
            </a:r>
            <a:endParaRPr lang="ru-RU" sz="2800" i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2971800" algn="l"/>
              </a:tabLst>
            </a:pPr>
            <a:r>
              <a:rPr lang="en-US" sz="28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</a:rPr>
              <a:t>I </a:t>
            </a: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</a:rPr>
              <a:t>этап – подготовительный</a:t>
            </a:r>
          </a:p>
          <a:p>
            <a:pPr eaLnBrk="0" hangingPunct="0">
              <a:tabLst>
                <a:tab pos="2971800" algn="l"/>
              </a:tabLst>
            </a:pPr>
            <a:r>
              <a:rPr lang="en-US" sz="28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</a:rPr>
              <a:t>II</a:t>
            </a: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</a:rPr>
              <a:t> этап – реализация проекта</a:t>
            </a:r>
          </a:p>
          <a:p>
            <a:pPr eaLnBrk="0" hangingPunct="0">
              <a:tabLst>
                <a:tab pos="2971800" algn="l"/>
              </a:tabLst>
            </a:pPr>
            <a:r>
              <a:rPr lang="en-US" sz="28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</a:rPr>
              <a:t>III</a:t>
            </a: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</a:rPr>
              <a:t> этап – презентация проекта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232" y="3598672"/>
            <a:ext cx="2229768" cy="2963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Прямоугольник 4"/>
          <p:cNvSpPr>
            <a:spLocks noChangeArrowheads="1"/>
          </p:cNvSpPr>
          <p:nvPr/>
        </p:nvSpPr>
        <p:spPr bwMode="auto">
          <a:xfrm>
            <a:off x="642938" y="857250"/>
            <a:ext cx="8143875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2971800" algn="l"/>
              </a:tabLst>
            </a:pP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этап – подготовительный</a:t>
            </a:r>
          </a:p>
          <a:p>
            <a:pPr algn="ctr">
              <a:tabLst>
                <a:tab pos="2971800" algn="l"/>
              </a:tabLst>
            </a:pPr>
            <a:endParaRPr lang="ru-RU" sz="2800" i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  <a:tabLst>
                <a:tab pos="2971800" algn="l"/>
              </a:tabLst>
            </a:pPr>
            <a:r>
              <a:rPr lang="en-US" sz="28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беседы с детьми;</a:t>
            </a:r>
          </a:p>
          <a:p>
            <a:pPr eaLnBrk="0" hangingPunct="0">
              <a:lnSpc>
                <a:spcPct val="150000"/>
              </a:lnSpc>
              <a:buFontTx/>
              <a:buChar char="•"/>
              <a:tabLst>
                <a:tab pos="2971800" algn="l"/>
              </a:tabLst>
            </a:pP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подготовка занятий, иллюстративного материала, загадок, игр, консультации для родителей;</a:t>
            </a:r>
          </a:p>
          <a:p>
            <a:pPr eaLnBrk="0" hangingPunct="0">
              <a:lnSpc>
                <a:spcPct val="150000"/>
              </a:lnSpc>
              <a:buFontTx/>
              <a:buChar char="•"/>
              <a:tabLst>
                <a:tab pos="2971800" algn="l"/>
              </a:tabLst>
            </a:pP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подготовка атрибутов для игр, занятий;</a:t>
            </a:r>
          </a:p>
          <a:p>
            <a:pPr eaLnBrk="0" hangingPunct="0">
              <a:lnSpc>
                <a:spcPct val="150000"/>
              </a:lnSpc>
              <a:buFontTx/>
              <a:buChar char="•"/>
              <a:tabLst>
                <a:tab pos="2971800" algn="l"/>
              </a:tabLst>
            </a:pP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подготовка методической литературы;</a:t>
            </a:r>
          </a:p>
          <a:p>
            <a:pPr eaLnBrk="0" hangingPunct="0">
              <a:lnSpc>
                <a:spcPct val="150000"/>
              </a:lnSpc>
              <a:buFontTx/>
              <a:buChar char="•"/>
              <a:tabLst>
                <a:tab pos="2971800" algn="l"/>
              </a:tabLst>
            </a:pPr>
            <a:endParaRPr lang="ru-RU" sz="28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571500" y="1357313"/>
            <a:ext cx="8001000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2971800" algn="l"/>
              </a:tabLst>
            </a:pP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 этап - реализация проекта</a:t>
            </a:r>
          </a:p>
          <a:p>
            <a:pPr algn="ctr">
              <a:tabLst>
                <a:tab pos="2971800" algn="l"/>
              </a:tabLst>
            </a:pPr>
            <a:endParaRPr lang="ru-RU" sz="2800" b="1" i="1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2971800" algn="l"/>
              </a:tabLst>
            </a:pP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Совместная деятельность педагога с детьми, родителями</a:t>
            </a:r>
          </a:p>
          <a:p>
            <a:pPr eaLnBrk="0" hangingPunct="0">
              <a:tabLst>
                <a:tab pos="2971800" algn="l"/>
              </a:tabLst>
            </a:pPr>
            <a:endParaRPr lang="ru-RU" sz="2800" i="1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2971800" algn="l"/>
              </a:tabLst>
            </a:pPr>
            <a:endParaRPr lang="ru-RU" sz="2800" i="1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2971800" algn="l"/>
              </a:tabLst>
            </a:pP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 этап – итоговый</a:t>
            </a:r>
          </a:p>
          <a:p>
            <a:pPr algn="ctr" eaLnBrk="0" hangingPunct="0">
              <a:tabLst>
                <a:tab pos="2971800" algn="l"/>
              </a:tabLst>
            </a:pPr>
            <a:endParaRPr lang="ru-RU" sz="2800" i="1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2971800" algn="l"/>
              </a:tabLst>
            </a:pPr>
            <a:r>
              <a:rPr lang="ru-RU" sz="2800" i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Презентация проекта</a:t>
            </a: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256" y="3801119"/>
            <a:ext cx="1897857" cy="2595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1193</TotalTime>
  <Words>848</Words>
  <Application>Microsoft Office PowerPoint</Application>
  <PresentationFormat>Экран (4:3)</PresentationFormat>
  <Paragraphs>149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Calibri</vt:lpstr>
      <vt:lpstr>Comic Sans MS</vt:lpstr>
      <vt:lpstr>Courier New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121</cp:revision>
  <cp:lastPrinted>2023-03-29T14:56:10Z</cp:lastPrinted>
  <dcterms:created xsi:type="dcterms:W3CDTF">2015-03-22T10:34:05Z</dcterms:created>
  <dcterms:modified xsi:type="dcterms:W3CDTF">2025-03-23T13:32:30Z</dcterms:modified>
</cp:coreProperties>
</file>