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7" r:id="rId3"/>
    <p:sldId id="279" r:id="rId4"/>
    <p:sldId id="258" r:id="rId5"/>
    <p:sldId id="259" r:id="rId6"/>
    <p:sldId id="261" r:id="rId7"/>
    <p:sldId id="263" r:id="rId8"/>
    <p:sldId id="264" r:id="rId9"/>
    <p:sldId id="280" r:id="rId10"/>
    <p:sldId id="265" r:id="rId11"/>
    <p:sldId id="266" r:id="rId12"/>
    <p:sldId id="273" r:id="rId13"/>
    <p:sldId id="269" r:id="rId14"/>
    <p:sldId id="272" r:id="rId15"/>
    <p:sldId id="277" r:id="rId16"/>
    <p:sldId id="271" r:id="rId17"/>
    <p:sldId id="270" r:id="rId18"/>
    <p:sldId id="278" r:id="rId19"/>
    <p:sldId id="281" r:id="rId20"/>
    <p:sldId id="274" r:id="rId21"/>
    <p:sldId id="262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5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AA82-ED90-4647-9865-20365A67F0A4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3C20-5C66-49D1-88C6-99C9BF0F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5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AA82-ED90-4647-9865-20365A67F0A4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3C20-5C66-49D1-88C6-99C9BF0F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90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AA82-ED90-4647-9865-20365A67F0A4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3C20-5C66-49D1-88C6-99C9BF0F45F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8578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AA82-ED90-4647-9865-20365A67F0A4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3C20-5C66-49D1-88C6-99C9BF0F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000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AA82-ED90-4647-9865-20365A67F0A4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3C20-5C66-49D1-88C6-99C9BF0F45F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4000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AA82-ED90-4647-9865-20365A67F0A4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3C20-5C66-49D1-88C6-99C9BF0F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607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AA82-ED90-4647-9865-20365A67F0A4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3C20-5C66-49D1-88C6-99C9BF0F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798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AA82-ED90-4647-9865-20365A67F0A4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3C20-5C66-49D1-88C6-99C9BF0F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497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AA82-ED90-4647-9865-20365A67F0A4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3C20-5C66-49D1-88C6-99C9BF0F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541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AA82-ED90-4647-9865-20365A67F0A4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3C20-5C66-49D1-88C6-99C9BF0F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83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AA82-ED90-4647-9865-20365A67F0A4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3C20-5C66-49D1-88C6-99C9BF0F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889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AA82-ED90-4647-9865-20365A67F0A4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3C20-5C66-49D1-88C6-99C9BF0F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802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AA82-ED90-4647-9865-20365A67F0A4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3C20-5C66-49D1-88C6-99C9BF0F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06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AA82-ED90-4647-9865-20365A67F0A4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3C20-5C66-49D1-88C6-99C9BF0F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709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AA82-ED90-4647-9865-20365A67F0A4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3C20-5C66-49D1-88C6-99C9BF0F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396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AA82-ED90-4647-9865-20365A67F0A4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3C20-5C66-49D1-88C6-99C9BF0F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31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3AA82-ED90-4647-9865-20365A67F0A4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5653C20-5C66-49D1-88C6-99C9BF0F4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19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3825"/>
            <a:ext cx="9753600" cy="6496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0105" y="256716"/>
            <a:ext cx="11691342" cy="4154984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</a:p>
          <a:p>
            <a:pPr algn="ctr"/>
            <a:r>
              <a:rPr lang="ru-RU" sz="88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РУСИ: ИСТОРИЯ</a:t>
            </a:r>
          </a:p>
          <a:p>
            <a:pPr algn="ctr"/>
            <a:r>
              <a:rPr lang="ru-RU" sz="88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ТРАДИЦИИ.</a:t>
            </a:r>
            <a:endParaRPr lang="ru-RU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16630" y="5510987"/>
            <a:ext cx="73075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воспитатель МБДОУ д/с «Малыш»</a:t>
            </a:r>
          </a:p>
          <a:p>
            <a:pPr algn="r"/>
            <a:r>
              <a:rPr lang="ru-RU" sz="24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Якубович Татьяна Михайловна</a:t>
            </a:r>
          </a:p>
        </p:txBody>
      </p:sp>
    </p:spTree>
    <p:extLst>
      <p:ext uri="{BB962C8B-B14F-4D97-AF65-F5344CB8AC3E}">
        <p14:creationId xmlns:p14="http://schemas.microsoft.com/office/powerpoint/2010/main" val="165327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03699"/>
            <a:ext cx="85554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Самыми популярными развлечениями, которые раньше устраивали в селах во время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Масленицы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были кулачные бои, катания на санях, лазанье на столб за призом, поедание на время блинов, и, конечно, хороводы, песни и танцы.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" y="1981632"/>
            <a:ext cx="4120217" cy="2747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21" y="103699"/>
            <a:ext cx="3911299" cy="2765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660" y="3073380"/>
            <a:ext cx="4850130" cy="3637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760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08642"/>
            <a:ext cx="663619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Еще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непременным участником масленичных гуляний был медведь. Люди надевали на одного из мужчин медвежью шкуру, после чего ряженый пускался в пляс вместе со своими односельчанами. Позднее в городах показывали на площади и живого медведя. Медведь стал одним из символов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Масленицы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наступления весны, ведь зимой медведь спит в берлоге, а весной — просыпается. Проснулся медведь — значит, весна пришла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507" y="39203"/>
            <a:ext cx="5638493" cy="4115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960" y="3788028"/>
            <a:ext cx="4719872" cy="2925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577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182" y="691589"/>
            <a:ext cx="526811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Ну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и, конечно, символом праздника является чучело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Масленицы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сделанное из соломы и обряженное в яркую одежду. Чучело олицетворяло и сам праздник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Масленицы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 злую зиму,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последний день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Масленицы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чучело сжигали на ритуальном костре.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всегда принято было как можно больше есть и веселиться. Наши предки считали, что тот, кто не ест и не веселится на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проживет наступивший год бедно и безрадостно.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27" y="108363"/>
            <a:ext cx="5603294" cy="2899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966" y="3156994"/>
            <a:ext cx="4805884" cy="3580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496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2784" y="477362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проходит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Масленичная</a:t>
            </a:r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неделя и что символизирует каждый день этой недели?</a:t>
            </a:r>
            <a:r>
              <a:rPr lang="ru-RU" sz="240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празднуется семь дней, с понедельника по воскресенье. Вся неделя делится на два периода: Узкая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Широкая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Масленица.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Узкая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первые три дня: понедельник, вторник и среда, Широкая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последние четыре дня, с четверга по воскресенье.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75" y="477362"/>
            <a:ext cx="6024704" cy="343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32784" y="4735739"/>
            <a:ext cx="113470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три дня хозяйкам можно было заниматься домашними делами, делать уборку. С четверга все работы прекращались, и начиналась Широкая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эти дни любые работы по хозяйству и по дому запрещались. Разрешалось только развлекаться и печь блины.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3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411" y="0"/>
            <a:ext cx="595419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Итак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дни масленичной недели: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Понедельник: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первый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масленичной недели называется 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«Встреча»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встреча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Масленицы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этот день начинают печь блины. Первый блин по традиции отдавали нищим, бедным и нуждающимся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людям.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Вторник 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«</a:t>
            </a:r>
            <a:r>
              <a:rPr lang="ru-RU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Заигрыши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Вторник традиционно был днем гуляний, игр и забав. В этот день с утра начиналось веселье, катались на санях, ледяных горках, каруселях. По улицам ходили скоморохи, развлекая народ и угощаясь щедрыми подаяниями хозяек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этот день звали родных и знакомых на блины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611" y="650064"/>
            <a:ext cx="5937884" cy="3953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вправо 3"/>
          <p:cNvSpPr/>
          <p:nvPr/>
        </p:nvSpPr>
        <p:spPr>
          <a:xfrm>
            <a:off x="182880" y="500751"/>
            <a:ext cx="262890" cy="298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182880" y="2666842"/>
            <a:ext cx="262890" cy="298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12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32219" y="537210"/>
            <a:ext cx="562356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 - «Лакомка».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среду по традиции зять приходил к тёще на блины, которые она готовила специально для него. Теща должна была вдоволь накормить зятя и всячески демонстрировала расположение мужу своей дочери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80010"/>
            <a:ext cx="6084570" cy="4056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30530" y="4273550"/>
            <a:ext cx="11525250" cy="233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Четверг – «Разгул».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этого дня начиналась Широкая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Масленица.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хозяйственные работы прекращались и разворачивались настоящие гулянья в честь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Народ вовсю предавался всевозможным потехам, игрищам и забавам. Люди катались с горок, на качелях и каруселях, устраивали веселые катания на лошадях, в санях, играли в снежки, шумно пировали, все это сопровождалось веселыми хороводами и песнопениями.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6332219" y="681832"/>
            <a:ext cx="262890" cy="298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167640" y="4396582"/>
            <a:ext cx="262890" cy="298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99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891" y="153908"/>
            <a:ext cx="5299295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 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«Тещины вечерки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день зять приглашал тещу к себе на блины. Теща приходила с ответным визитом, да еще и со своими родственниками и подругами. Блины в этот день пекла дочь — жена зятя.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Суббота 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«</a:t>
            </a:r>
            <a:r>
              <a:rPr lang="ru-RU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Золовкины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посиделки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день невестка с почетом приглашала родственников мужа в дом на блины. </a:t>
            </a:r>
          </a:p>
          <a:p>
            <a:pPr algn="just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721" y="0"/>
            <a:ext cx="6050058" cy="428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50891" y="4289396"/>
            <a:ext cx="117815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Воскресенье 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«Проводы Масленицы». Прощеное воскресенье.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Завершает масленичную неделю Прощеное воскресенье. В этот день близкие люди просят друг у друга прощения за все причинённые за год неприятности и обиды. После принятия христианства в этот день обязательно шли в церковь: настоятель просил прощения у прихожан, а прихожане — друг у друга, и кланялись, прося о прощении.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60356" y="270352"/>
            <a:ext cx="262890" cy="298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60356" y="2830672"/>
            <a:ext cx="262890" cy="298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60356" y="4436578"/>
            <a:ext cx="262890" cy="298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28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516" y="92953"/>
            <a:ext cx="6319282" cy="3523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Вот как много интересных традиций связаны с празднованием Масленицы и несмотря на то, что этот праздник отмечали много веков назад мы и сейчас с радостью ждем его. В нашем селе так же проводятся Масленичные гуляния с ярмаркой, катанием на лошадях, перетягиванием каната, бой мешками, залезание на столб и конечно сжиганием чучела.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798" y="277570"/>
            <a:ext cx="4451701" cy="3338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798" y="3563669"/>
            <a:ext cx="4392440" cy="3294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27" y="3499670"/>
            <a:ext cx="4218803" cy="3164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063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515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праздновании Масленицы с удовольствием участвуют и взрослые, и дети. Умельцы нашего села несут на ярмарку свои товары, силачи приходят помериться силами, артисты, певцы и танцоры показывают свои таланты.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97" y="75158"/>
            <a:ext cx="3617312" cy="2712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519" y="300856"/>
            <a:ext cx="2939358" cy="220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3" y="2759607"/>
            <a:ext cx="4763484" cy="3572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125" y="2759607"/>
            <a:ext cx="5234073" cy="3925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873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37860" y="316580"/>
            <a:ext cx="63168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Всю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неделю мы с удовольствием печем блины, угощаем ими друзей и соседей, а в конце недели спешим к нашему ДК «Обь», чтобы всем селом отпраздновать веселый праздник Масленицы и встретить весну!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6" y="87734"/>
            <a:ext cx="5011545" cy="3758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2624904"/>
            <a:ext cx="5410199" cy="4057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95" y="3932209"/>
            <a:ext cx="3667125" cy="2750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93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7601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что же такое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и когда ее отмечают и кто принес в нашу жизнь этот замечательный яркий, весенний праздник?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  <a:r>
              <a:rPr lang="ru-RU" sz="24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 </a:t>
            </a:r>
            <a:r>
              <a:rPr lang="ru-RU" sz="2400" b="1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восточнославянский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традиционный праздник, отмечаемый в течение недели перед 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Великим постом, 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народном праздник символизирует границу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весны.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198" y="411261"/>
            <a:ext cx="6306072" cy="328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3785652"/>
            <a:ext cx="4194810" cy="2930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185149" y="459359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Масленицы меняется каждый год в зависимости от даты празднования 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Пасхи.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8003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0"/>
            <a:ext cx="8908610" cy="6791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155405" y="3193671"/>
            <a:ext cx="731001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</a:t>
            </a:r>
          </a:p>
          <a:p>
            <a:pPr algn="ctr"/>
            <a:r>
              <a:rPr lang="ru-RU" sz="8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ВНИМАНИЕ! </a:t>
            </a:r>
            <a:endParaRPr lang="ru-RU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25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5364" y="24855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://www.maam.ru/detskijsad/raskaz-dlja-detei-pro-maslenicu-s-prezentaciei.html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5364" y="3402883"/>
            <a:ext cx="5349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лендюц.екатеринбург.рф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/новости/142761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45364" y="1195868"/>
            <a:ext cx="7155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https://highstar.ru/space/sun.php?ysclid=lsq900nvqz615328371#a4-1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45364" y="1836208"/>
            <a:ext cx="6353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https://www.kp.ru/family/prazdniki/maslenichnaya-nedelya/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81261" y="1530"/>
            <a:ext cx="79379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источники:</a:t>
            </a:r>
            <a:endParaRPr lang="ru-RU" sz="54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12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1450" y="4808102"/>
            <a:ext cx="1188719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Традиционные атрибуты народного празднования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— чучело 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Масленицы,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забавы, катание на санях, гулянья; у русских — блины и лепёшки, а у белорусов и украинцев — вареники, сырники и колодка. С давних времён 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самый весёлый предвесенний праздник, он длился целую неделю: ярмарки, уличные игры, выступления ряженых, пляски, песни</a:t>
            </a:r>
            <a:r>
              <a:rPr lang="ru-RU" sz="2400" b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670" y="122686"/>
            <a:ext cx="6951930" cy="4664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933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601" y="4447268"/>
            <a:ext cx="109081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Прощаясь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Зимой, древние славили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Ярилу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языческого бога солнца и плодородия. Ярило представлялся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русичам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образе молодого мужчины, ежегодно умиравшего и вновь воскресавшего. Ярило, воскреснув, дарил людям солнце, а солнечное весеннее тепло — это первый шаг на пути к обильному урожаю. До крещения Руси праздник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Масленицы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отмечали 7 дней перед днем Весеннего Равноденствия и еще неделю после.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292284"/>
            <a:ext cx="5371616" cy="3831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473217" y="292284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Руси издавна было принято отмечать смену времен года. Зима всегда была трудным временем для людей: холодно, голодно, темно. Потому приходу весны особенно радовались, и это обязательно нужно было отпраздновать. Наши предки говорили, что молодой Весне сложно одолеть старую коварную Зиму. Чтобы помочь Весне прогнать Зиму, устраивали веселые гулянья на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Масленицу. </a:t>
            </a:r>
          </a:p>
        </p:txBody>
      </p:sp>
    </p:spTree>
    <p:extLst>
      <p:ext uri="{BB962C8B-B14F-4D97-AF65-F5344CB8AC3E}">
        <p14:creationId xmlns:p14="http://schemas.microsoft.com/office/powerpoint/2010/main" val="112014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6184" y="0"/>
            <a:ext cx="78867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принятием христианства время празднования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Масленицы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сдвинулось и сократилось на целую неделю. Отменить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Масленицу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запретить развлечения церковь не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решилась, уж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слишком значимым был этот праздник для народа. Но масленичная неделя достаточно гармонично вписалась и в христианские традиции.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Масленицу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стали праздновать накануне Великого поста.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9356"/>
            <a:ext cx="6100562" cy="3953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100562" y="3755532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За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неделю перед Великим Постом мясо есть уже нельзя, но людям и не особо это надо, ведь на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Масленицу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пекут блины.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вполне хватает, чтобы чувствовать себя сытыми и не страдать от отсутствия мясной пищи. Это прекрасная возможность для православного наесться перед Великим Постом.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517" y="-53585"/>
            <a:ext cx="4046682" cy="4046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965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428" y="83277"/>
            <a:ext cx="642501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почему же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 называется?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распространенной является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версия о том, что на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Масленицу люди старались задобрить, то есть умаслить весну. Поэтому празднования так и назвали —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«Масленицей»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другой версии это название появилось уже после принятия христианства. Ведь нельзя есть мясо, но можно употреблять молочные продукты. Поэтому люди пекли блины и обильно поливали их маслом. Отсюда будто бы и пошло название, связанное с масляными блинами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b="0" i="0" dirty="0">
              <a:solidFill>
                <a:srgbClr val="000000"/>
              </a:solidFill>
              <a:effectLst/>
              <a:latin typeface="PT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439" y="307861"/>
            <a:ext cx="5351832" cy="3924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2428" y="5477445"/>
            <a:ext cx="11447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Еще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эту неделю называли мясопустной — из-за того, что происходит воздержание от мяса, и сырной – потому что на этой неделе едят много сыра.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Масленицу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народе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называли «честной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«широкой», «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обжорной».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97520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7518" y="357658"/>
            <a:ext cx="56252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традиции </a:t>
            </a:r>
            <a:r>
              <a:rPr lang="ru-RU" sz="24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обычаи связаны с празднованием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Масленицы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предки почитали солнце, как Бога, ведь оно давало жизнь всему. Люди радовались солнцу, которое с приближением весны начинало появляться все чаще. Поэтому и появилась традиция в честь весеннего солнца печь круглые, по форме напоминающие солнце, лепешки.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86" y="174554"/>
            <a:ext cx="6583866" cy="4387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97995" y="4561802"/>
            <a:ext cx="11745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Считалось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съев такое кушанье, человек получит частичку солнечного света и тепла. Со временем лепешки заменили блинами. Круглые, румяные, горячие, — блины являются символом солнца, а значит, обновления и плодородия.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98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26747"/>
            <a:ext cx="629215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Блинов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Масленицу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нужно было печь и есть как можно больше. Подавали их со всевозможными начинками: рыбой, капустой, медом, ну и, конечно, с маслом и сметаной. Выпекание блинов стало своего рода ритуалом привлечения солнца, благоденствия, достатка, благополучия. Чем больше будет приготовлено и съедено блинов, тем быстрее начнется весна, тем лучше будет урожай.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55" y="125590"/>
            <a:ext cx="5142368" cy="3230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688" y="3356207"/>
            <a:ext cx="4935974" cy="3501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96" y="3817679"/>
            <a:ext cx="4424994" cy="3103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889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85836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Кроме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выпекания блинов были и другие масленичные обряды, связанные с поклонением солнцу. Так, например, производились различные ритуальные действия, основанные на магии круга, ведь солнце — круглое. Молодежь, да и взрослые тоже, запрягали лошадей, готовили сани и по несколько раз объезжали село по кругу.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0" y="2434590"/>
            <a:ext cx="3014827" cy="4232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640" y="199044"/>
            <a:ext cx="3331248" cy="2498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459480" y="2697480"/>
            <a:ext cx="85763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Кроме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этого, украшали деревянное колесо яркими лентами и ходили с ним по улице, закрепив на шесте. Во время всеобщих гуляний обязательно водили хороводы, которые тоже являлись ритуалом, связанным с кругом, то есть с солнцем. Символизировал солнце и огонь: парни зажигали деревянные колеса и скатывали с пригорка. Кто смог прокатить свое колесо без единого его падения, того ожидали в текущем году счастье, удача и достаток.</a:t>
            </a:r>
          </a:p>
        </p:txBody>
      </p:sp>
    </p:spTree>
    <p:extLst>
      <p:ext uri="{BB962C8B-B14F-4D97-AF65-F5344CB8AC3E}">
        <p14:creationId xmlns:p14="http://schemas.microsoft.com/office/powerpoint/2010/main" val="255355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1138</TotalTime>
  <Words>330</Words>
  <Application>Microsoft Office PowerPoint</Application>
  <PresentationFormat>Широкоэкранный</PresentationFormat>
  <Paragraphs>47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PT Sans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Якубович</dc:creator>
  <cp:lastModifiedBy>Татьяна Якубович</cp:lastModifiedBy>
  <cp:revision>37</cp:revision>
  <dcterms:created xsi:type="dcterms:W3CDTF">2022-02-09T07:46:29Z</dcterms:created>
  <dcterms:modified xsi:type="dcterms:W3CDTF">2024-02-18T13:30:36Z</dcterms:modified>
</cp:coreProperties>
</file>