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notesSlides/notesSlide16.xml" ContentType="application/vnd.openxmlformats-officedocument.presentationml.notesSlide+xml"/>
  <Override PartName="/ppt/ink/ink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10" r:id="rId4"/>
    <p:sldId id="395" r:id="rId5"/>
    <p:sldId id="382" r:id="rId6"/>
    <p:sldId id="396" r:id="rId7"/>
    <p:sldId id="383" r:id="rId8"/>
    <p:sldId id="397" r:id="rId9"/>
    <p:sldId id="384" r:id="rId10"/>
    <p:sldId id="398" r:id="rId11"/>
    <p:sldId id="344" r:id="rId12"/>
    <p:sldId id="387" r:id="rId13"/>
    <p:sldId id="295" r:id="rId14"/>
    <p:sldId id="399" r:id="rId15"/>
    <p:sldId id="400" r:id="rId16"/>
    <p:sldId id="389" r:id="rId17"/>
    <p:sldId id="390" r:id="rId18"/>
    <p:sldId id="299" r:id="rId19"/>
    <p:sldId id="401" r:id="rId20"/>
    <p:sldId id="402" r:id="rId21"/>
    <p:sldId id="391" r:id="rId22"/>
    <p:sldId id="392" r:id="rId23"/>
    <p:sldId id="393" r:id="rId24"/>
    <p:sldId id="403" r:id="rId25"/>
    <p:sldId id="404" r:id="rId26"/>
    <p:sldId id="405" r:id="rId27"/>
    <p:sldId id="406" r:id="rId28"/>
    <p:sldId id="394" r:id="rId29"/>
    <p:sldId id="357" r:id="rId30"/>
    <p:sldId id="358" r:id="rId31"/>
    <p:sldId id="365" r:id="rId32"/>
    <p:sldId id="366" r:id="rId33"/>
    <p:sldId id="31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651" autoAdjust="0"/>
  </p:normalViewPr>
  <p:slideViewPr>
    <p:cSldViewPr>
      <p:cViewPr varScale="1">
        <p:scale>
          <a:sx n="102" d="100"/>
          <a:sy n="102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9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71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73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27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41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26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6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47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95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44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8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21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50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83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7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61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0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4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9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1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0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hyperlink" Target="https://toipkro.ru/departments/centr-attestacii-ocenki-32/attestaciya-pedagogicheskih-rabotnikov-242/attestuemomu-223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centr-attestacii-ocenki-32/attestaciya-pedagogicheskih-rabotnikov-242/attestuemomu-22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365104"/>
            <a:ext cx="5796136" cy="13681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Всесторонний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анализ профессиональной деятельности педагогических работников 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профессиональных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образовательных организаций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36510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непрерывного повышения профессионального мастерства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3564224" y="1500753"/>
            <a:ext cx="201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методистов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количество проведенных педагогическим работником мероприятий по направлениям деятельности, в соответствии с трудовым договором, за последние три года.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по каждому показателю по направлению деятельности увеличивается количество мероприятий по сравнению с данными, представленными за предыдущий год</a:t>
            </a:r>
            <a:r>
              <a:rPr lang="ru-RU" sz="16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dirty="0" smtClean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проведенных педагогическим работником мероприятий по направлениям деятельности, в соответствии с трудовым договором, за последние три года.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по каждому показателю по направлению деятельности прослеживается стабильное количество мероприятий, по сравнению с данными, представленными за предыдущий год.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9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/>
              <a:t>1. Результативность освоения образовательных программ </a:t>
            </a:r>
            <a:r>
              <a:rPr lang="ru-RU" sz="2000" b="1" i="1" dirty="0" smtClean="0"/>
              <a:t>(по </a:t>
            </a:r>
            <a:r>
              <a:rPr lang="ru-RU" sz="2000" b="1" i="1" dirty="0"/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76BACEC-3289-47E8-84D5-64743F958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49184"/>
              </p:ext>
            </p:extLst>
          </p:nvPr>
        </p:nvGraphicFramePr>
        <p:xfrm>
          <a:off x="340972" y="2492896"/>
          <a:ext cx="8363272" cy="2478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val="1088513990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val="3625654561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val="2388940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36154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наличие стабильно положительных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7400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60EB84-45D6-4A74-8846-D1170D449DED}"/>
              </a:ext>
            </a:extLst>
          </p:cNvPr>
          <p:cNvSpPr txBox="1"/>
          <p:nvPr/>
        </p:nvSpPr>
        <p:spPr>
          <a:xfrm>
            <a:off x="3275856" y="19168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08736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/>
              <a:t>1. Результативность освоения образовательных программ </a:t>
            </a:r>
            <a:r>
              <a:rPr lang="ru-RU" sz="2000" b="1" i="1" dirty="0" smtClean="0"/>
              <a:t>(по </a:t>
            </a:r>
            <a:r>
              <a:rPr lang="ru-RU" sz="2000" b="1" i="1" dirty="0"/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E3FE29-F27A-433C-AB96-3652A5BC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65446"/>
              </p:ext>
            </p:extLst>
          </p:nvPr>
        </p:nvGraphicFramePr>
        <p:xfrm>
          <a:off x="346246" y="2455222"/>
          <a:ext cx="8363272" cy="27720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val="1586909243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val="3745304829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val="308531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22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положительной динамики 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84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21632D-77B0-452A-9C9C-F5E3C7F2DCE3}"/>
              </a:ext>
            </a:extLst>
          </p:cNvPr>
          <p:cNvSpPr txBox="1"/>
          <p:nvPr/>
        </p:nvSpPr>
        <p:spPr>
          <a:xfrm>
            <a:off x="3207600" y="187204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40287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EEBDB2-7823-4874-A7A8-EA84BE6C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82183"/>
              </p:ext>
            </p:extLst>
          </p:nvPr>
        </p:nvGraphicFramePr>
        <p:xfrm>
          <a:off x="457200" y="2995199"/>
          <a:ext cx="8435280" cy="1706880"/>
        </p:xfrm>
        <a:graphic>
          <a:graphicData uri="http://schemas.openxmlformats.org/drawingml/2006/table">
            <a:tbl>
              <a:tblPr/>
              <a:tblGrid>
                <a:gridCol w="1594520">
                  <a:extLst>
                    <a:ext uri="{9D8B030D-6E8A-4147-A177-3AD203B41FA5}">
                      <a16:colId xmlns:a16="http://schemas.microsoft.com/office/drawing/2014/main" val="26381741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83916187"/>
                    </a:ext>
                  </a:extLst>
                </a:gridCol>
                <a:gridCol w="1417622">
                  <a:extLst>
                    <a:ext uri="{9D8B030D-6E8A-4147-A177-3AD203B41FA5}">
                      <a16:colId xmlns:a16="http://schemas.microsoft.com/office/drawing/2014/main" val="3005566150"/>
                    </a:ext>
                  </a:extLst>
                </a:gridCol>
                <a:gridCol w="1174666">
                  <a:extLst>
                    <a:ext uri="{9D8B030D-6E8A-4147-A177-3AD203B41FA5}">
                      <a16:colId xmlns:a16="http://schemas.microsoft.com/office/drawing/2014/main" val="4208301898"/>
                    </a:ext>
                  </a:extLst>
                </a:gridCol>
                <a:gridCol w="1006698">
                  <a:extLst>
                    <a:ext uri="{9D8B030D-6E8A-4147-A177-3AD203B41FA5}">
                      <a16:colId xmlns:a16="http://schemas.microsoft.com/office/drawing/2014/main" val="993476007"/>
                    </a:ext>
                  </a:extLst>
                </a:gridCol>
                <a:gridCol w="2233662">
                  <a:extLst>
                    <a:ext uri="{9D8B030D-6E8A-4147-A177-3AD203B41FA5}">
                      <a16:colId xmlns:a16="http://schemas.microsoft.com/office/drawing/2014/main" val="177568359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 указанием названия мероприятия, организатор)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Уровень 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Классы (группы, возраст или название коллектива)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участни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 (участие, наличие победителей, призеров, лауреатов с указанием Ф.И. обучающего/ воспитанника)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3305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757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212870-C1D5-45E4-9AE9-85B72789795D}"/>
              </a:ext>
            </a:extLst>
          </p:cNvPr>
          <p:cNvSpPr txBox="1"/>
          <p:nvPr/>
        </p:nvSpPr>
        <p:spPr>
          <a:xfrm>
            <a:off x="6551712" y="2283578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0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12870-C1D5-45E4-9AE9-85B72789795D}"/>
              </a:ext>
            </a:extLst>
          </p:cNvPr>
          <p:cNvSpPr txBox="1"/>
          <p:nvPr/>
        </p:nvSpPr>
        <p:spPr>
          <a:xfrm>
            <a:off x="7271792" y="1337907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56693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Оцениваем наличие системы деятельности педагога по данному направлению, уровень мероприятий, в которых принимают участие обучающиеся под руководством педагогического работника и результат (наличие победителей, призеров, лауреатов конкурсов).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наблюдается наличие диагностического инструментария по выявлению способностей обучающихся (сводные результаты мониторингов, тестирования, анкетирования, опросов; наличие разработанных на основе мониторингов и утвержденных индивидуальных планов по развитию детей, ИОМ, ИОП); неоднократное, систематическое (не менее 2-3 мероприятий в год) участие обучающихся в 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по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направлению профессиональной деятельности аттестуемого педагогического работника, наличие победителей, призеров, лауреатов мероприятий, организатором которых являются органы местного самоуправления, органы законодательной и исполнительной власти, осуществляющие управление в сфере образования.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5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12870-C1D5-45E4-9AE9-85B72789795D}"/>
              </a:ext>
            </a:extLst>
          </p:cNvPr>
          <p:cNvSpPr txBox="1"/>
          <p:nvPr/>
        </p:nvSpPr>
        <p:spPr>
          <a:xfrm>
            <a:off x="7271792" y="1337907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5669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Оцениваем наличие системы деятельности педагога по данному направлению, уровень мероприятий, в которых принимают участие обучающиеся под руководством педагогического работника и результат (наличие победителей, призеров, лауреатов конкурсов).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наблюдается наличие диагностического инструментария по выявлению способностей обучающихся (сводные результаты мониторингов, тестирования, анкетирования, опросов; наличие разработанных на основе мониторингов и утвержденных индивидуальных планов по развитию детей, ИОМ, ИОП); неоднократное, систематическое (не менее 2-3 мероприятий в год) участие обучающихся в проектной, социально-значимой деятельности/в конкурсах (в том числе, с наличием призовых мест) любого уровня по направлению профессиональной деятельности аттестуемого.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0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95D7BA-E6FC-48FF-AE70-9C57571150CF}"/>
              </a:ext>
            </a:extLst>
          </p:cNvPr>
          <p:cNvSpPr txBox="1"/>
          <p:nvPr/>
        </p:nvSpPr>
        <p:spPr>
          <a:xfrm>
            <a:off x="3491880" y="1707606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28660"/>
              </p:ext>
            </p:extLst>
          </p:nvPr>
        </p:nvGraphicFramePr>
        <p:xfrm>
          <a:off x="395536" y="3334672"/>
          <a:ext cx="8424936" cy="28525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 наличие диагностического инструментария по выявлению способностей обучающихся, ежегодное (систематическое) участие обучающихся в проектной, социально-значимой деятельности/ в конкурсах (с наличием призовых мест) по направлению профессиональной деятельности аттестуемого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(таблица № </a:t>
                      </a:r>
                      <a:r>
                        <a:rPr lang="ru-RU" sz="16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2)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5122"/>
              </p:ext>
            </p:extLst>
          </p:nvPr>
        </p:nvGraphicFramePr>
        <p:xfrm>
          <a:off x="395536" y="2383331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7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95D7BA-E6FC-48FF-AE70-9C57571150CF}"/>
              </a:ext>
            </a:extLst>
          </p:cNvPr>
          <p:cNvSpPr txBox="1"/>
          <p:nvPr/>
        </p:nvSpPr>
        <p:spPr>
          <a:xfrm>
            <a:off x="3400248" y="1337907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81990"/>
              </p:ext>
            </p:extLst>
          </p:nvPr>
        </p:nvGraphicFramePr>
        <p:xfrm>
          <a:off x="359532" y="2732122"/>
          <a:ext cx="8424936" cy="38962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-наличие диагностического инструментария по выявлению способностей </a:t>
                      </a:r>
                      <a:r>
                        <a:rPr lang="ru-RU" sz="1600" i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ежегодное (систематическое) участие обучающихся в проектной, социально-значимой деятельности, в конкурсах (с наличием призовых мест) по направлению профессиональной деятельности аттестуемого,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 (таблица № </a:t>
                      </a:r>
                      <a:r>
                        <a:rPr lang="ru-RU" sz="1600" i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0259"/>
              </p:ext>
            </p:extLst>
          </p:nvPr>
        </p:nvGraphicFramePr>
        <p:xfrm>
          <a:off x="359532" y="1753517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8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0BDDEA3-B218-4E88-96C8-0FC1CB3A1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60526"/>
              </p:ext>
            </p:extLst>
          </p:nvPr>
        </p:nvGraphicFramePr>
        <p:xfrm>
          <a:off x="611560" y="2642199"/>
          <a:ext cx="8147248" cy="2667132"/>
        </p:xfrm>
        <a:graphic>
          <a:graphicData uri="http://schemas.openxmlformats.org/drawingml/2006/table">
            <a:tbl>
              <a:tblPr/>
              <a:tblGrid>
                <a:gridCol w="1657701">
                  <a:extLst>
                    <a:ext uri="{9D8B030D-6E8A-4147-A177-3AD203B41FA5}">
                      <a16:colId xmlns:a16="http://schemas.microsoft.com/office/drawing/2014/main" val="1828795937"/>
                    </a:ext>
                  </a:extLst>
                </a:gridCol>
                <a:gridCol w="3520641">
                  <a:extLst>
                    <a:ext uri="{9D8B030D-6E8A-4147-A177-3AD203B41FA5}">
                      <a16:colId xmlns:a16="http://schemas.microsoft.com/office/drawing/2014/main" val="2153049430"/>
                    </a:ext>
                  </a:extLst>
                </a:gridCol>
                <a:gridCol w="1531401">
                  <a:extLst>
                    <a:ext uri="{9D8B030D-6E8A-4147-A177-3AD203B41FA5}">
                      <a16:colId xmlns:a16="http://schemas.microsoft.com/office/drawing/2014/main" val="4027734209"/>
                    </a:ext>
                  </a:extLst>
                </a:gridCol>
                <a:gridCol w="1437505">
                  <a:extLst>
                    <a:ext uri="{9D8B030D-6E8A-4147-A177-3AD203B41FA5}">
                      <a16:colId xmlns:a16="http://schemas.microsoft.com/office/drawing/2014/main" val="856293795"/>
                    </a:ext>
                  </a:extLst>
                </a:gridCol>
              </a:tblGrid>
              <a:tr h="197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представленного опыта работы (доклад, публикация, творческий отчет, мастер-класс и т.д.)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Документ, подтверждающий участие с указанием названия мероприятия, организатора.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Для инновационной, экспериментальной деятельности указывать полные реквизиты распорядительного акта об открытии площадки (№ ______ от _____________).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представленно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опыта работы, инновации, эксперимента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Дата представления опыта работы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65024"/>
                  </a:ext>
                </a:extLst>
              </a:tr>
              <a:tr h="318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21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719900" y="207589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</a:t>
            </a:r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879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Оцениваем урок/занятие/мероприятие, наличие системы деятельности педагогического работника по данному направлению, уровень мероприятий, в рамках которых аттестуемый педагогический транслирует опыт своей профессиональной деятельности.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2400" b="1" dirty="0">
                <a:latin typeface="PT Astra Serif" panose="020A0603040505020204" pitchFamily="18" charset="-52"/>
                <a:ea typeface="Calibri" panose="020F0502020204030204" pitchFamily="34" charset="0"/>
              </a:rPr>
              <a:t>к высшей </a:t>
            </a:r>
            <a:r>
              <a:rPr lang="ru-RU" sz="2400" b="1" dirty="0" smtClean="0">
                <a:latin typeface="PT Astra Serif" panose="020A0603040505020204" pitchFamily="18" charset="-52"/>
                <a:ea typeface="Calibri" panose="020F0502020204030204" pitchFamily="34" charset="0"/>
              </a:rPr>
              <a:t>и к первой </a:t>
            </a:r>
            <a:r>
              <a:rPr lang="ru-RU" sz="2400" dirty="0" smtClean="0">
                <a:latin typeface="PT Astra Serif" panose="020A0603040505020204" pitchFamily="18" charset="-52"/>
                <a:ea typeface="Calibri" panose="020F0502020204030204" pitchFamily="34" charset="0"/>
              </a:rPr>
              <a:t>квалификационным категориям, </a:t>
            </a:r>
            <a:r>
              <a:rPr lang="ru-RU" sz="2400" dirty="0">
                <a:latin typeface="PT Astra Serif" panose="020A0603040505020204" pitchFamily="18" charset="-52"/>
                <a:ea typeface="Calibri" panose="020F0502020204030204" pitchFamily="34" charset="0"/>
              </a:rPr>
              <a:t>если наблюдается: соответствие используемых в уроках/занятиях/мероприятиях методов целям, задачам и содержанию </a:t>
            </a:r>
            <a:r>
              <a:rPr lang="ru-RU" sz="2400" dirty="0" smtClean="0">
                <a:latin typeface="PT Astra Serif" panose="020A0603040505020204" pitchFamily="18" charset="-52"/>
                <a:ea typeface="Calibri" panose="020F0502020204030204" pitchFamily="34" charset="0"/>
              </a:rPr>
              <a:t>уроков/занятий/мероприятий</a:t>
            </a:r>
            <a:r>
              <a:rPr lang="ru-RU" sz="2400" dirty="0">
                <a:latin typeface="PT Astra Serif" panose="020A0603040505020204" pitchFamily="18" charset="-52"/>
                <a:ea typeface="Calibri" panose="020F050202020403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4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профессиональной деятельности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педагогических работников  делятся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3 больших блока:</a:t>
            </a:r>
          </a:p>
          <a:p>
            <a:pPr marL="0" indent="0">
              <a:buNone/>
            </a:pP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освоения образовательных программ»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профессиональной деятельности по выявлению и развитию способностей обучающихся»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личного вклада в повышение качества образования»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70" y="1578699"/>
            <a:ext cx="2007752" cy="17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395272-72B1-44B5-888C-A1D5ABD2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2773"/>
            <a:ext cx="655272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Всесторонний анализ профессиональной деятельности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7236296" y="134076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</a:t>
            </a:r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00808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Оцениваем наличие системы работы педагогического работника по данному направлению, уровень и форму транслирования опыта.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квалификационной категории, если наблюдается: систематическое, неоднократное (2-3 выступления в год) транслирование в педагогических коллективах опыта практических результатов своей профессиональной деятельности, преимущественно в очной форме, в том числе в рамках работы в муниципальных и региональных МО. Допускается транслирование опыта профессиональной деятельности в форме публикаций в образовательных сборниках или на информационных ресурсах, организатором которых являются государственные образовательные 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организации.</a:t>
            </a:r>
          </a:p>
          <a:p>
            <a:pPr indent="342900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 </a:t>
            </a:r>
            <a:r>
              <a:rPr lang="ru-RU" sz="1600" b="1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квалификационной категории, если наблюдается: систематическое, неоднократное (2-3 выступления в год) транслирование в педагогических коллективах опыта практических результатов своей профессиональной деятельности, преимущественно в очной форме, в том числе в рамках работы МО на уровне образовательной организации. Допускается транслирование опыта профессиональной деятельности в форме публикаций в образовательных сборниках или на информационных ресурсах, организатором которых являются государственные образовательные организации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29797"/>
              </p:ext>
            </p:extLst>
          </p:nvPr>
        </p:nvGraphicFramePr>
        <p:xfrm>
          <a:off x="448073" y="2563305"/>
          <a:ext cx="8434063" cy="3913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обучающихся;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использование наряду с традиционными инновационных методических приемов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систематическое)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опыта практических результатов своей профессиональной деятельности в педагогических коллективах, активное участие в работе МО на уровне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19549"/>
              </p:ext>
            </p:extLst>
          </p:nvPr>
        </p:nvGraphicFramePr>
        <p:xfrm>
          <a:off x="457200" y="2554584"/>
          <a:ext cx="8434063" cy="41747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Продуктивное использование новых образовательных технологий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(систематическое)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инновационной, активное участие в работе муниципальных и региональных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6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280420" y="24208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F1B1263-A6A0-440F-B7AC-E02918A47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44455"/>
              </p:ext>
            </p:extLst>
          </p:nvPr>
        </p:nvGraphicFramePr>
        <p:xfrm>
          <a:off x="323528" y="3128230"/>
          <a:ext cx="8434064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2066180">
                  <a:extLst>
                    <a:ext uri="{9D8B030D-6E8A-4147-A177-3AD203B41FA5}">
                      <a16:colId xmlns:a16="http://schemas.microsoft.com/office/drawing/2014/main" val="3000939371"/>
                    </a:ext>
                  </a:extLst>
                </a:gridCol>
                <a:gridCol w="2223611">
                  <a:extLst>
                    <a:ext uri="{9D8B030D-6E8A-4147-A177-3AD203B41FA5}">
                      <a16:colId xmlns:a16="http://schemas.microsoft.com/office/drawing/2014/main" val="3428325281"/>
                    </a:ext>
                  </a:extLst>
                </a:gridCol>
                <a:gridCol w="1616862">
                  <a:extLst>
                    <a:ext uri="{9D8B030D-6E8A-4147-A177-3AD203B41FA5}">
                      <a16:colId xmlns:a16="http://schemas.microsoft.com/office/drawing/2014/main" val="2188827160"/>
                    </a:ext>
                  </a:extLst>
                </a:gridCol>
                <a:gridCol w="2527411">
                  <a:extLst>
                    <a:ext uri="{9D8B030D-6E8A-4147-A177-3AD203B41FA5}">
                      <a16:colId xmlns:a16="http://schemas.microsoft.com/office/drawing/2014/main" val="241790015"/>
                    </a:ext>
                  </a:extLst>
                </a:gridCol>
              </a:tblGrid>
              <a:tr h="22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программно-методического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участия в разработке (автор/соавтор/составитель)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разработки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положительной внешней оценки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0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876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623720" y="14127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1807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623720" y="14127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626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Оцениваем наличие программно-методической разработки по направлению профессиональной деятельности аттестуемого педагогического работника, наличие положительной оценки.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к высшей квалификационной категории, если наблюдается: участие (автор, соавтор) педагогического работника в разработке программно-методического продукта (программы внеурочной деятельности/ дополнительные образовательные программы/ ЭОР/ дидактические материалы/методические пособия и др.), утвержденного и рекомендованного к использованию на различных уровнях, но не ниже муниципального. На данный методический продукт есть внешняя положительная оценка (рецензия кандидата наук/ отзыв специалистов методических служб, центров, ИПКРО, РЦО и </a:t>
            </a:r>
            <a:r>
              <a:rPr lang="ru-RU" dirty="0" err="1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т.п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/ экспертное заключение конкурсной комиссии (диплом победителя в конкурсе, организатором которых являются органы местного самоуправления, органы законодательной и исполнительной власти, осуществляющие управление в сфере образования.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7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409528" y="16254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26395"/>
              </p:ext>
            </p:extLst>
          </p:nvPr>
        </p:nvGraphicFramePr>
        <p:xfrm>
          <a:off x="457200" y="3240946"/>
          <a:ext cx="8434063" cy="23482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программно-методического сопровождения образовательного процесса (таблица № 5):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программно-методических продуктов (программы внеурочной деятельности/ </a:t>
                      </a:r>
                      <a:r>
                        <a:rPr lang="ru-RU" sz="1600" i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образовательные программы/ ЭОР/ дидактические материалы/методические пособия и др.), утвержденных и рекомендованных к использованию на различных уровнях, но не ниже муниципального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(внешняя положительная оценка)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31634"/>
              </p:ext>
            </p:extLst>
          </p:nvPr>
        </p:nvGraphicFramePr>
        <p:xfrm>
          <a:off x="457200" y="2286562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993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419872" y="251006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861FA7-19F1-41AB-AFF0-897B087EF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05584"/>
              </p:ext>
            </p:extLst>
          </p:nvPr>
        </p:nvGraphicFramePr>
        <p:xfrm>
          <a:off x="395536" y="3254707"/>
          <a:ext cx="8434063" cy="10436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1098">
                  <a:extLst>
                    <a:ext uri="{9D8B030D-6E8A-4147-A177-3AD203B41FA5}">
                      <a16:colId xmlns:a16="http://schemas.microsoft.com/office/drawing/2014/main" val="4034488499"/>
                    </a:ext>
                  </a:extLst>
                </a:gridCol>
                <a:gridCol w="2398647">
                  <a:extLst>
                    <a:ext uri="{9D8B030D-6E8A-4147-A177-3AD203B41FA5}">
                      <a16:colId xmlns:a16="http://schemas.microsoft.com/office/drawing/2014/main" val="3865570677"/>
                    </a:ext>
                  </a:extLst>
                </a:gridCol>
                <a:gridCol w="1087994">
                  <a:extLst>
                    <a:ext uri="{9D8B030D-6E8A-4147-A177-3AD203B41FA5}">
                      <a16:colId xmlns:a16="http://schemas.microsoft.com/office/drawing/2014/main" val="1176859484"/>
                    </a:ext>
                  </a:extLst>
                </a:gridCol>
                <a:gridCol w="1506324">
                  <a:extLst>
                    <a:ext uri="{9D8B030D-6E8A-4147-A177-3AD203B41FA5}">
                      <a16:colId xmlns:a16="http://schemas.microsoft.com/office/drawing/2014/main" val="3084984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Уровень, название профессионального конкурса, организатор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конкурсной работы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89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211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623720" y="14127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8912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623720" y="14127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  <a:endParaRPr lang="ru-RU" sz="20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82505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Оцениваем наличие системы деятельности педагога по данному направлению, уровень конкурсов, в которых принимает участие педагогический работник и результат (наличие призовых мест).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к высшей квалификационной категории, если наблюдается: систематическое, неоднократное участие в конкурсах, выше уровня ОО, наличие  призовых мест (победители, призеры, лауреаты, удостоенные денежными поощрениями) в конкурсах, организатором которых являются органы местного самоуправления, органы законодательной и исполнительной власти, осуществляющие управление в сфере образования.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67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635896" y="18326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501196"/>
              </p:ext>
            </p:extLst>
          </p:nvPr>
        </p:nvGraphicFramePr>
        <p:xfrm>
          <a:off x="457199" y="3429860"/>
          <a:ext cx="8434063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профессиональных конкурсах (таблица № 6):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 участие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 наличие призовых мест в профессиональных конкурсах,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8536"/>
              </p:ext>
            </p:extLst>
          </p:nvPr>
        </p:nvGraphicFramePr>
        <p:xfrm>
          <a:off x="457200" y="2466755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46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4A2799-7FD0-497A-B2C0-9483A667E5B3}"/>
              </a:ext>
            </a:extLst>
          </p:cNvPr>
          <p:cNvSpPr/>
          <p:nvPr/>
        </p:nvSpPr>
        <p:spPr>
          <a:xfrm>
            <a:off x="485800" y="170080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8. Вывод по итогам всестороннего анализа профессиональной деятельности: соответствует (не соответствует)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требованиям, предъявляемым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высшей (или первой)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квалификационной категории по должности «___________________».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2200" baseline="30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				указать должность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 Рекомендации: </a:t>
            </a:r>
            <a:r>
              <a:rPr lang="ru-RU" sz="2200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обязательно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указать рекомендации по повышению эффективности и качества педагогической деятельности (при несоответствии заявленной квалификационной категории, в том числе по отдельным показателям)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83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9240" y="1252326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таблица, составленная по итогам внутренних мониторингов ( на выбор). 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1</a:t>
            </a:r>
          </a:p>
          <a:p>
            <a:pPr marL="0" indent="0" algn="ctr"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преподавателей, мастеров производственного обучения, руководителей физического воспитания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65064"/>
              </p:ext>
            </p:extLst>
          </p:nvPr>
        </p:nvGraphicFramePr>
        <p:xfrm>
          <a:off x="457199" y="3789040"/>
          <a:ext cx="836327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190000">
                  <a:extLst>
                    <a:ext uri="{9D8B030D-6E8A-4147-A177-3AD203B41FA5}">
                      <a16:colId xmlns:a16="http://schemas.microsoft.com/office/drawing/2014/main" val="1610412344"/>
                    </a:ext>
                  </a:extLst>
                </a:gridCol>
                <a:gridCol w="1219627">
                  <a:extLst>
                    <a:ext uri="{9D8B030D-6E8A-4147-A177-3AD203B41FA5}">
                      <a16:colId xmlns:a16="http://schemas.microsoft.com/office/drawing/2014/main" val="3506867044"/>
                    </a:ext>
                  </a:extLst>
                </a:gridCol>
                <a:gridCol w="1181771">
                  <a:extLst>
                    <a:ext uri="{9D8B030D-6E8A-4147-A177-3AD203B41FA5}">
                      <a16:colId xmlns:a16="http://schemas.microsoft.com/office/drawing/2014/main" val="3354195394"/>
                    </a:ext>
                  </a:extLst>
                </a:gridCol>
                <a:gridCol w="1341425">
                  <a:extLst>
                    <a:ext uri="{9D8B030D-6E8A-4147-A177-3AD203B41FA5}">
                      <a16:colId xmlns:a16="http://schemas.microsoft.com/office/drawing/2014/main" val="2997687232"/>
                    </a:ext>
                  </a:extLst>
                </a:gridCol>
                <a:gridCol w="1766072">
                  <a:extLst>
                    <a:ext uri="{9D8B030D-6E8A-4147-A177-3AD203B41FA5}">
                      <a16:colId xmlns:a16="http://schemas.microsoft.com/office/drawing/2014/main" val="2029061133"/>
                    </a:ext>
                  </a:extLst>
                </a:gridCol>
                <a:gridCol w="1664378">
                  <a:extLst>
                    <a:ext uri="{9D8B030D-6E8A-4147-A177-3AD203B41FA5}">
                      <a16:colId xmlns:a16="http://schemas.microsoft.com/office/drawing/2014/main" val="26999393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контроля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Абсолютная успеваемость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(чел, 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успеваемость (чел., 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831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939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72969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96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4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8F0C1-B416-45B5-BF07-C1409408542E}"/>
              </a:ext>
            </a:extLst>
          </p:cNvPr>
          <p:cNvSpPr/>
          <p:nvPr/>
        </p:nvSpPr>
        <p:spPr>
          <a:xfrm>
            <a:off x="323528" y="149257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1.Специалист 1 ____________________________________________________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                                        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2.Специалист 2  ___________________________________________________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</a:t>
            </a:r>
            <a:r>
              <a:rPr lang="ru-RU" sz="2000" b="1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итоговым заключением ознакомлен 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					Дата               Подпись        Расшифровка подписи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выводом  __________________________________________________________________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Согласен,  не согласен                                      Дата               Подпись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Расшифровка подписи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8BD3E25-A59B-4888-A1B1-38B9DC4B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32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" y="-50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534" y="6301899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234572" y="170020"/>
            <a:ext cx="79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213BB-EEC6-49BE-AB42-4CCF08221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00" b="10096"/>
          <a:stretch/>
        </p:blipFill>
        <p:spPr>
          <a:xfrm>
            <a:off x="461534" y="870803"/>
            <a:ext cx="8070906" cy="57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9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388715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3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12365-9F6B-4040-8522-5D224D8A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6" y="1196753"/>
            <a:ext cx="8331557" cy="52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0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9240" y="1252326"/>
            <a:ext cx="8363272" cy="47853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1</a:t>
            </a:r>
          </a:p>
          <a:p>
            <a:pPr marL="0" indent="0" algn="ctr"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преподавателей, мастеров производственного обучения, руководителей физического воспитания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163" y="2404454"/>
            <a:ext cx="8292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обучающихся по итогам контрольных срезов за последние три года на примере одних и тех же 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групп.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абсолютная успеваемость (процент обучающихся, освоивших образовательную программу без «2») - 100%, качественная успеваемость (процент обучающихся, освоивших образовательную программу на «4» и «5») в динамике (наличие обучающихся, которые улучшили свой результат), по сравнению с данными, представленными за предыдущий год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первой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квалификационной категории, если абсолютная успеваемость (процент обучающихся, освоивших образовательную программу без «2») - 100%, качественная успеваемость (процент обучающихся, освоивших образовательную программу на «4» и «5») стабильная, без ухудшения, по сравнению с данными, представленными за предыдущий год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797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02" y="93536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664911" y="2071323"/>
            <a:ext cx="8051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педагогов-психологов, педагогов дополнительного образования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9333"/>
              </p:ext>
            </p:extLst>
          </p:nvPr>
        </p:nvGraphicFramePr>
        <p:xfrm>
          <a:off x="428682" y="2950423"/>
          <a:ext cx="822960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747967">
                  <a:extLst>
                    <a:ext uri="{9D8B030D-6E8A-4147-A177-3AD203B41FA5}">
                      <a16:colId xmlns:a16="http://schemas.microsoft.com/office/drawing/2014/main" val="2442966886"/>
                    </a:ext>
                  </a:extLst>
                </a:gridCol>
                <a:gridCol w="1403970">
                  <a:extLst>
                    <a:ext uri="{9D8B030D-6E8A-4147-A177-3AD203B41FA5}">
                      <a16:colId xmlns:a16="http://schemas.microsoft.com/office/drawing/2014/main" val="2391842685"/>
                    </a:ext>
                  </a:extLst>
                </a:gridCol>
                <a:gridCol w="873984">
                  <a:extLst>
                    <a:ext uri="{9D8B030D-6E8A-4147-A177-3AD203B41FA5}">
                      <a16:colId xmlns:a16="http://schemas.microsoft.com/office/drawing/2014/main" val="1790881599"/>
                    </a:ext>
                  </a:extLst>
                </a:gridCol>
                <a:gridCol w="946404">
                  <a:extLst>
                    <a:ext uri="{9D8B030D-6E8A-4147-A177-3AD203B41FA5}">
                      <a16:colId xmlns:a16="http://schemas.microsoft.com/office/drawing/2014/main" val="2549333891"/>
                    </a:ext>
                  </a:extLst>
                </a:gridCol>
                <a:gridCol w="946404">
                  <a:extLst>
                    <a:ext uri="{9D8B030D-6E8A-4147-A177-3AD203B41FA5}">
                      <a16:colId xmlns:a16="http://schemas.microsoft.com/office/drawing/2014/main" val="1902498634"/>
                    </a:ext>
                  </a:extLst>
                </a:gridCol>
                <a:gridCol w="824606">
                  <a:extLst>
                    <a:ext uri="{9D8B030D-6E8A-4147-A177-3AD203B41FA5}">
                      <a16:colId xmlns:a16="http://schemas.microsoft.com/office/drawing/2014/main" val="3024424549"/>
                    </a:ext>
                  </a:extLst>
                </a:gridCol>
                <a:gridCol w="869046">
                  <a:extLst>
                    <a:ext uri="{9D8B030D-6E8A-4147-A177-3AD203B41FA5}">
                      <a16:colId xmlns:a16="http://schemas.microsoft.com/office/drawing/2014/main" val="33160709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821403070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67227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214897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158677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69851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9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66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02" y="93536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635365" y="1412776"/>
            <a:ext cx="8051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педагогов-психологов, педагогов дополнительного образования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446" y="1812886"/>
            <a:ext cx="836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успеваемость обучающихся за последние три года на примере одних и тех же групп 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критериями оценивания, описанными в образовательной программе, реализуемой педагогическим работником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effectLst/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к высшей квалификационной категории, если 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% обучающихся освоили образовательную программу, показывая высокий или средний уровень развития, увеличивается доля обучающихся, демонстрирующих высокий уровень развития по сравнению с данными, представленными за предыдущий год, отсутствуют обучающиеся, демонстрирующие низкий уровень развития по итогам освоения образовательной программы.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% обучающихся освоили образовательную программу, показывая высокий или средний уровень развития, отсутствуют обучающиеся, демонстрирующие низкий уровень развития по итогам освоения образовательной программы.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8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717099" y="2045177"/>
            <a:ext cx="810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Для социальных педагогов, воспитателей, </a:t>
            </a:r>
            <a:r>
              <a:rPr lang="ru-RU" b="1" dirty="0" err="1"/>
              <a:t>тьюторов</a:t>
            </a:r>
            <a:r>
              <a:rPr lang="ru-RU" b="1" dirty="0"/>
              <a:t>, педагогов-организаторов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25487"/>
              </p:ext>
            </p:extLst>
          </p:nvPr>
        </p:nvGraphicFramePr>
        <p:xfrm>
          <a:off x="462511" y="2780928"/>
          <a:ext cx="8229600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525768">
                  <a:extLst>
                    <a:ext uri="{9D8B030D-6E8A-4147-A177-3AD203B41FA5}">
                      <a16:colId xmlns:a16="http://schemas.microsoft.com/office/drawing/2014/main" val="548925392"/>
                    </a:ext>
                  </a:extLst>
                </a:gridCol>
                <a:gridCol w="1882932">
                  <a:extLst>
                    <a:ext uri="{9D8B030D-6E8A-4147-A177-3AD203B41FA5}">
                      <a16:colId xmlns:a16="http://schemas.microsoft.com/office/drawing/2014/main" val="1873544985"/>
                    </a:ext>
                  </a:extLst>
                </a:gridCol>
                <a:gridCol w="2001439">
                  <a:extLst>
                    <a:ext uri="{9D8B030D-6E8A-4147-A177-3AD203B41FA5}">
                      <a16:colId xmlns:a16="http://schemas.microsoft.com/office/drawing/2014/main" val="3575550128"/>
                    </a:ext>
                  </a:extLst>
                </a:gridCol>
                <a:gridCol w="2819461">
                  <a:extLst>
                    <a:ext uri="{9D8B030D-6E8A-4147-A177-3AD203B41FA5}">
                      <a16:colId xmlns:a16="http://schemas.microsoft.com/office/drawing/2014/main" val="706331111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обуч-ся, участвующих в мероприятии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обуч-ся, участвующих в одном мероприятии (средний показатель)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94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01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8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5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7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734925" y="1317823"/>
            <a:ext cx="810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Для социальных педагогов, воспитателей, </a:t>
            </a:r>
            <a:r>
              <a:rPr lang="ru-RU" b="1" dirty="0" err="1"/>
              <a:t>тьюторов</a:t>
            </a:r>
            <a:r>
              <a:rPr lang="ru-RU" b="1" dirty="0"/>
              <a:t>, педагогов-организаторов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291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Сравниваем 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три года на примере одних и тех же групп обучающихся, принимающих участие в мероприятиях различного уровня.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высшей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прослеживается систематическое (ежегодное) участие обучающихся в реализации социально значимых проектов, мероприятий (программ деятельности), курируемых педагогическим работником, общее количество мероприятий различного уровня – 2-3 в год, средний показатель количества обучающихся, участвующих в одном мероприятии увеличивается по сравнению с данными, представленными за предыдущий год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о соответствии результатов профессиональной деятельности педагогического работника требованиям, предъявляемым </a:t>
            </a:r>
            <a:r>
              <a:rPr lang="ru-RU" sz="1600" b="1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 первой </a:t>
            </a:r>
            <a:r>
              <a:rPr lang="ru-RU" sz="1600" dirty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категории, если прослеживается систематическое (ежегодное) участие обучающихся в реализации социально значимых проектов, мероприятий (программ деятельности), курируемых педагогическим работником, общее количество мероприятий различного уровня – 2-3 в год, средний показатель количества обучающихся, участвующих в одном мероприятии - без ухудшения, по сравнению с данными, представленными за предыдущий год</a:t>
            </a:r>
            <a:r>
              <a:rPr lang="ru-RU" sz="1600" dirty="0" smtClean="0">
                <a:solidFill>
                  <a:srgbClr val="0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5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)по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итогам внутренних  мониторинговых исследований)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3605399" y="1860793"/>
            <a:ext cx="201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методистов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17822"/>
              </p:ext>
            </p:extLst>
          </p:nvPr>
        </p:nvGraphicFramePr>
        <p:xfrm>
          <a:off x="251521" y="2996952"/>
          <a:ext cx="856895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324882">
                  <a:extLst>
                    <a:ext uri="{9D8B030D-6E8A-4147-A177-3AD203B41FA5}">
                      <a16:colId xmlns:a16="http://schemas.microsoft.com/office/drawing/2014/main" val="1481682344"/>
                    </a:ext>
                  </a:extLst>
                </a:gridCol>
                <a:gridCol w="2573020">
                  <a:extLst>
                    <a:ext uri="{9D8B030D-6E8A-4147-A177-3AD203B41FA5}">
                      <a16:colId xmlns:a16="http://schemas.microsoft.com/office/drawing/2014/main" val="3858795274"/>
                    </a:ext>
                  </a:extLst>
                </a:gridCol>
                <a:gridCol w="1225988">
                  <a:extLst>
                    <a:ext uri="{9D8B030D-6E8A-4147-A177-3AD203B41FA5}">
                      <a16:colId xmlns:a16="http://schemas.microsoft.com/office/drawing/2014/main" val="2242292962"/>
                    </a:ext>
                  </a:extLst>
                </a:gridCol>
                <a:gridCol w="1225123">
                  <a:extLst>
                    <a:ext uri="{9D8B030D-6E8A-4147-A177-3AD203B41FA5}">
                      <a16:colId xmlns:a16="http://schemas.microsoft.com/office/drawing/2014/main" val="2589153434"/>
                    </a:ext>
                  </a:extLst>
                </a:gridCol>
                <a:gridCol w="1219937">
                  <a:extLst>
                    <a:ext uri="{9D8B030D-6E8A-4147-A177-3AD203B41FA5}">
                      <a16:colId xmlns:a16="http://schemas.microsoft.com/office/drawing/2014/main" val="192260296"/>
                    </a:ext>
                  </a:extLst>
                </a:gridCol>
              </a:tblGrid>
              <a:tr h="116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деятельности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соответствии с трудовым договором)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Показатели/мероприятия по направлению деятельности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87709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2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6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41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4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06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3001</Words>
  <Application>Microsoft Office PowerPoint</Application>
  <PresentationFormat>Экран (4:3)</PresentationFormat>
  <Paragraphs>422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Constantia</vt:lpstr>
      <vt:lpstr>PT Astra Serif</vt:lpstr>
      <vt:lpstr>Times New Roman</vt:lpstr>
      <vt:lpstr>Тема Office</vt:lpstr>
      <vt:lpstr>Всесторонний анализ профессиональной деятельности педагогических работников профессиональных образовательных организаций</vt:lpstr>
      <vt:lpstr>Всесторонний анализ профессиональной деятельности педагогических работников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)по итогам внутренних  мониторинговых исследований)</vt:lpstr>
      <vt:lpstr>1. Результативность освоения образовательных программ )по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1. Результативность освоения образовательных программ (по итогам внутренних  мониторинговых исследований)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Пичугина Олеся</cp:lastModifiedBy>
  <cp:revision>290</cp:revision>
  <dcterms:created xsi:type="dcterms:W3CDTF">2015-08-07T17:34:38Z</dcterms:created>
  <dcterms:modified xsi:type="dcterms:W3CDTF">2025-09-03T05:56:00Z</dcterms:modified>
</cp:coreProperties>
</file>