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.xml" ContentType="application/inkml+xml"/>
  <Override PartName="/ppt/notesSlides/notesSlide21.xml" ContentType="application/vnd.openxmlformats-officedocument.presentationml.notesSlide+xml"/>
  <Override PartName="/ppt/ink/ink2.xml" ContentType="application/inkml+xml"/>
  <Override PartName="/ppt/notesSlides/notesSlide22.xml" ContentType="application/vnd.openxmlformats-officedocument.presentationml.notesSlide+xml"/>
  <Override PartName="/ppt/ink/ink3.xml" ContentType="application/inkml+xml"/>
  <Override PartName="/ppt/notesSlides/notesSlide23.xml" ContentType="application/vnd.openxmlformats-officedocument.presentationml.notesSlide+xml"/>
  <Override PartName="/ppt/ink/ink4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310" r:id="rId4"/>
    <p:sldId id="395" r:id="rId5"/>
    <p:sldId id="382" r:id="rId6"/>
    <p:sldId id="396" r:id="rId7"/>
    <p:sldId id="383" r:id="rId8"/>
    <p:sldId id="397" r:id="rId9"/>
    <p:sldId id="384" r:id="rId10"/>
    <p:sldId id="398" r:id="rId11"/>
    <p:sldId id="385" r:id="rId12"/>
    <p:sldId id="399" r:id="rId13"/>
    <p:sldId id="386" r:id="rId14"/>
    <p:sldId id="400" r:id="rId15"/>
    <p:sldId id="344" r:id="rId16"/>
    <p:sldId id="387" r:id="rId17"/>
    <p:sldId id="312" r:id="rId18"/>
    <p:sldId id="401" r:id="rId19"/>
    <p:sldId id="314" r:id="rId20"/>
    <p:sldId id="388" r:id="rId21"/>
    <p:sldId id="295" r:id="rId22"/>
    <p:sldId id="402" r:id="rId23"/>
    <p:sldId id="389" r:id="rId24"/>
    <p:sldId id="390" r:id="rId25"/>
    <p:sldId id="299" r:id="rId26"/>
    <p:sldId id="403" r:id="rId27"/>
    <p:sldId id="404" r:id="rId28"/>
    <p:sldId id="391" r:id="rId29"/>
    <p:sldId id="392" r:id="rId30"/>
    <p:sldId id="405" r:id="rId31"/>
    <p:sldId id="406" r:id="rId32"/>
    <p:sldId id="407" r:id="rId33"/>
    <p:sldId id="408" r:id="rId34"/>
    <p:sldId id="409" r:id="rId35"/>
    <p:sldId id="394" r:id="rId36"/>
    <p:sldId id="357" r:id="rId37"/>
    <p:sldId id="358" r:id="rId38"/>
    <p:sldId id="365" r:id="rId39"/>
    <p:sldId id="366" r:id="rId40"/>
    <p:sldId id="316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9651" autoAdjust="0"/>
  </p:normalViewPr>
  <p:slideViewPr>
    <p:cSldViewPr>
      <p:cViewPr varScale="1">
        <p:scale>
          <a:sx n="102" d="100"/>
          <a:sy n="102" d="100"/>
        </p:scale>
        <p:origin x="150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88.31609" units="1/cm"/>
          <inkml:channelProperty channel="Y" name="resolution" value="334.35715" units="1/cm"/>
          <inkml:channelProperty channel="T" name="resolution" value="1" units="1/dev"/>
        </inkml:channelProperties>
      </inkml:inkSource>
      <inkml:timestamp xml:id="ts0" timeString="2021-10-25T08:13:25.6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10080 5008 0,'0'0'0,"-7"0"0,-2-5 15,-1 0-15,0 1 0,2 2 0,0 0 16,3 2-16,3 0 16,6 0-16,2 2 15,7 4-15,-1 0 16,7 3-16,17-5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88.31609" units="1/cm"/>
          <inkml:channelProperty channel="Y" name="resolution" value="334.35715" units="1/cm"/>
          <inkml:channelProperty channel="T" name="resolution" value="1" units="1/dev"/>
        </inkml:channelProperties>
      </inkml:inkSource>
      <inkml:timestamp xml:id="ts0" timeString="2021-10-25T08:13:25.6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10080 5008 0,'0'0'0,"-7"0"0,-2-5 15,-1 0-15,0 1 0,2 2 0,0 0 16,3 2-16,3 0 16,6 0-16,2 2 15,7 4-15,-1 0 16,7 3-16,17-5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88.31609" units="1/cm"/>
          <inkml:channelProperty channel="Y" name="resolution" value="334.35715" units="1/cm"/>
          <inkml:channelProperty channel="T" name="resolution" value="1" units="1/dev"/>
        </inkml:channelProperties>
      </inkml:inkSource>
      <inkml:timestamp xml:id="ts0" timeString="2021-10-25T08:13:25.6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10080 5008 0,'0'0'0,"-7"0"0,-2-5 15,-1 0-15,0 1 0,2 2 0,0 0 16,3 2-16,3 0 16,6 0-16,2 2 15,7 4-15,-1 0 16,7 3-16,17-5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88.31609" units="1/cm"/>
          <inkml:channelProperty channel="Y" name="resolution" value="334.35715" units="1/cm"/>
          <inkml:channelProperty channel="T" name="resolution" value="1" units="1/dev"/>
        </inkml:channelProperties>
      </inkml:inkSource>
      <inkml:timestamp xml:id="ts0" timeString="2021-10-25T08:13:25.6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10080 5008 0,'0'0'0,"-7"0"0,-2-5 15,-1 0-15,0 1 0,2 2 0,0 0 16,3 2-16,3 0 16,6 0-16,2 2 15,7 4-15,-1 0 16,7 3-16,17-5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D9574-C409-4E25-BAC8-C4452B7BF775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0E1C7-1ED4-4D41-8773-C527150BB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99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172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600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378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913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472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596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6825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786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7983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0275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7416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1021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0395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6475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0952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857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3556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5786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30E1C7-1ED4-4D41-8773-C527150BB9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3794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30E1C7-1ED4-4D41-8773-C527150BB9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7035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30E1C7-1ED4-4D41-8773-C527150BB9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3779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8179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3612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9066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997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251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125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51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139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45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89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8A71-888F-4098-B8DB-4F0926576AD1}" type="datetime1">
              <a:rPr lang="ru-RU" smtClean="0"/>
              <a:t>03.09.2025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29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F0F-6D33-4259-B650-5888ADBCE3ED}" type="datetime1">
              <a:rPr lang="ru-RU" smtClean="0"/>
              <a:t>03.09.2025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68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CA5E-E9D1-4896-B736-923C9AE4F3DD}" type="datetime1">
              <a:rPr lang="ru-RU" smtClean="0"/>
              <a:t>03.09.2025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39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85C2-57DA-45DB-94CA-EE71E5425662}" type="datetime1">
              <a:rPr lang="ru-RU" smtClean="0"/>
              <a:t>03.09.2025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1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397-B3EF-4FC0-8B6C-411CDF5F70FE}" type="datetime1">
              <a:rPr lang="ru-RU" smtClean="0"/>
              <a:t>03.09.2025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98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D0CB-26BF-4C85-9DEC-BE9CBA1139C8}" type="datetime1">
              <a:rPr lang="ru-RU" smtClean="0"/>
              <a:t>03.09.2025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95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029E-1AC1-440D-AABE-0A17D73E2682}" type="datetime1">
              <a:rPr lang="ru-RU" smtClean="0"/>
              <a:t>03.09.2025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0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11CC-09E3-451B-8942-329794FEDDDE}" type="datetime1">
              <a:rPr lang="ru-RU" smtClean="0"/>
              <a:t>03.09.2025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07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908A-4DBE-43EB-AE27-84AF36FDF416}" type="datetime1">
              <a:rPr lang="ru-RU" smtClean="0"/>
              <a:t>03.09.2025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22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7D38-253A-41B7-B3FF-1D8184EFBAA1}" type="datetime1">
              <a:rPr lang="ru-RU" smtClean="0"/>
              <a:t>03.09.2025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34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AC3-DDA7-4C16-9728-264BA456410B}" type="datetime1">
              <a:rPr lang="ru-RU" smtClean="0"/>
              <a:t>03.09.2025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7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9C51-E247-4B20-BA87-7C4739B8CD06}" type="datetime1">
              <a:rPr lang="ru-RU" smtClean="0"/>
              <a:t>03.09.2025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94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customXml" Target="../ink/ink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customXml" Target="../ink/ink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customXml" Target="../ink/ink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customXml" Target="../ink/ink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hyperlink" Target="https://toipkro.ru/departments/centr-attestacii-ocenki-32/attestaciya-pedagogicheskih-rabotnikov-242/attestuemomu-223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toipkro.ru/departments/centr-attestacii-ocenki-32/attestaciya-pedagogicheskih-rabotnikov-242/attestuemomu-223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4365104"/>
            <a:ext cx="5796136" cy="1368152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solidFill>
                  <a:schemeClr val="bg1"/>
                </a:solidFill>
                <a:latin typeface="Constantia" pitchFamily="18" charset="0"/>
              </a:rPr>
              <a:t>Всесторонний </a:t>
            </a:r>
            <a:r>
              <a:rPr lang="ru-RU" sz="1800" dirty="0">
                <a:solidFill>
                  <a:schemeClr val="bg1"/>
                </a:solidFill>
                <a:latin typeface="Constantia" pitchFamily="18" charset="0"/>
              </a:rPr>
              <a:t>анализ профессиональной деятельности педагогических работников организаций общего, дошкольного, дополнительного образования и профессиональных образовательных организаций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4365104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Центр непрерывного повышения профессионального мастерства педагогических работников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6643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88832" cy="1152128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1. Результативность освоения образовательных программ </a:t>
            </a:r>
            <a:r>
              <a:rPr lang="ru-RU" sz="2000" b="1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)по </a:t>
            </a:r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итогам внутренних  мониторинговых исследований)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10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7296FF-EC5B-499B-A3AC-5EF04180DE21}"/>
              </a:ext>
            </a:extLst>
          </p:cNvPr>
          <p:cNvSpPr txBox="1"/>
          <p:nvPr/>
        </p:nvSpPr>
        <p:spPr>
          <a:xfrm>
            <a:off x="2987824" y="1412776"/>
            <a:ext cx="3322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Для социальных педагогов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5399" y="1840158"/>
            <a:ext cx="8568952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Сравниваем успеваемость за последние три года на примере одних и тех же групп обучающихся, принимающих участие в мероприятиях различного уровня.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Делаем вывод о соответствии результатов профессиональной деятельности педагогического работника требованиям, предъявляемым </a:t>
            </a:r>
            <a:r>
              <a:rPr lang="ru-RU" sz="1600" b="1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 высшей </a:t>
            </a:r>
            <a:r>
              <a:rPr lang="ru-RU" sz="1600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квалификационной категории, если прослеживается систематическое (ежегодное) участие обучающихся в реализации социально значимых проектов, мероприятий (программ деятельности), курируемых педагогическим работником, общее количество мероприятий – не менее трех в год, средний показатель количества обучающихся, участвующих в одном мероприятии, увеличивается по сравнению с данными, представленными за предыдущий год. </a:t>
            </a:r>
            <a:endParaRPr lang="ru-RU" sz="1600" dirty="0" smtClean="0">
              <a:solidFill>
                <a:srgbClr val="000000"/>
              </a:solidFill>
              <a:latin typeface="PT Astra Serif" panose="020A06030405050202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endParaRPr lang="ru-RU" sz="1600" dirty="0" smtClean="0">
              <a:solidFill>
                <a:srgbClr val="000000"/>
              </a:solidFill>
              <a:latin typeface="PT Astra Serif" panose="020A06030405050202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Делаем </a:t>
            </a:r>
            <a:r>
              <a:rPr lang="ru-RU" sz="1600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вывод о соответствии результатов профессиональной деятельности педагогического работника требованиям, предъявляемым </a:t>
            </a:r>
            <a:r>
              <a:rPr lang="ru-RU" sz="1600" b="1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 первой </a:t>
            </a:r>
            <a:r>
              <a:rPr lang="ru-RU" sz="1600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квалификационной категории, если прослеживается систематическое (ежегодное) участие обучающихся в реализации социально значимых проектов, мероприятий (программ деятельности), курируемых педагогическим работником, общее количество мероприятий – не менее трех в год, средний показатель количества обучающихся, участвующих в одном мероприятии - без ухудшения, по сравнению с данными, представленными за предыдущий год.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900" b="1" dirty="0">
                <a:latin typeface="PT Astra Serif" panose="020A0603040505020204" pitchFamily="18" charset="-52"/>
                <a:ea typeface="Calibri" panose="020F0502020204030204" pitchFamily="34" charset="0"/>
              </a:rPr>
              <a:t> </a:t>
            </a:r>
            <a:endParaRPr lang="ru-RU" sz="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endParaRPr lang="ru-RU" sz="10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210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88832" cy="1152128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1. Результативность освоения образовательных программ </a:t>
            </a:r>
            <a:r>
              <a:rPr lang="ru-RU" sz="2000" b="1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(по </a:t>
            </a:r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итогам внутренних  мониторинговых исследований)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11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7296FF-EC5B-499B-A3AC-5EF04180DE21}"/>
              </a:ext>
            </a:extLst>
          </p:cNvPr>
          <p:cNvSpPr txBox="1"/>
          <p:nvPr/>
        </p:nvSpPr>
        <p:spPr>
          <a:xfrm>
            <a:off x="539552" y="1944727"/>
            <a:ext cx="8506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Для педагогических работников, реализующих программы воспитания</a:t>
            </a:r>
          </a:p>
          <a:p>
            <a:pPr algn="ctr"/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(за исключением работников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ДОУ)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A8DC3CC-31D0-4F67-9EAE-5F31D77F86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877208"/>
              </p:ext>
            </p:extLst>
          </p:nvPr>
        </p:nvGraphicFramePr>
        <p:xfrm>
          <a:off x="457200" y="3115786"/>
          <a:ext cx="8363273" cy="238639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7242">
                  <a:extLst>
                    <a:ext uri="{9D8B030D-6E8A-4147-A177-3AD203B41FA5}">
                      <a16:colId xmlns:a16="http://schemas.microsoft.com/office/drawing/2014/main" val="2999471361"/>
                    </a:ext>
                  </a:extLst>
                </a:gridCol>
                <a:gridCol w="1055390">
                  <a:extLst>
                    <a:ext uri="{9D8B030D-6E8A-4147-A177-3AD203B41FA5}">
                      <a16:colId xmlns:a16="http://schemas.microsoft.com/office/drawing/2014/main" val="139865056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79563985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597633778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29273774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769498208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val="1531721990"/>
                    </a:ext>
                  </a:extLst>
                </a:gridCol>
              </a:tblGrid>
              <a:tr h="65595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Параметры оценки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(на выбор в зависимости от содержания программы)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Учебный год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Класс/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группа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Кол-во детей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Высокий уровень развития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Средний уровень развития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Низкий уровень развития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328043"/>
                  </a:ext>
                </a:extLst>
              </a:tr>
              <a:tr h="2800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 от общего количества детей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96560131"/>
                  </a:ext>
                </a:extLst>
              </a:tr>
              <a:tr h="16637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1260439"/>
                  </a:ext>
                </a:extLst>
              </a:tr>
              <a:tr h="188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1752174"/>
                  </a:ext>
                </a:extLst>
              </a:tr>
              <a:tr h="2038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4908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2381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88832" cy="1152128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1. Результативность освоения образовательных программ </a:t>
            </a:r>
            <a:r>
              <a:rPr lang="ru-RU" sz="2000" b="1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(по </a:t>
            </a:r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итогам внутренних  мониторинговых исследований)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12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3579" y="2014597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Сравниваем успеваемость обучающихся по итогам контрольных срезов за последние три года на примере одних и тех же классов. 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Делаем вывод о соответствии результатов профессиональной деятельности педагогического работника требованиям, предъявляемым </a:t>
            </a:r>
            <a:r>
              <a:rPr lang="ru-RU" sz="1600" b="1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 высшей </a:t>
            </a:r>
            <a:r>
              <a:rPr lang="ru-RU" sz="1600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квалификационной категории, если по каждому параметру оценки в зависимости от содержания программы, реализуемой педагогическим работником, 100% обучающихся освоили образовательную программу, показывая высокий или средний уровень развития, присутствует увеличение доли обучающихся, демонстрирующих высокий уровень развития по сравнению с данными, представленными за предыдущий год, отсутствуют обучающиеся, демонстрирующие низкий уровень развития по итогам освоения образовательной программы</a:t>
            </a:r>
            <a:r>
              <a:rPr lang="ru-RU" sz="1600" dirty="0" smtClean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spcAft>
                <a:spcPts val="0"/>
              </a:spcAft>
            </a:pPr>
            <a:endParaRPr lang="ru-RU" sz="1600" dirty="0" smtClean="0">
              <a:solidFill>
                <a:srgbClr val="000000"/>
              </a:solidFill>
              <a:latin typeface="PT Astra Serif" panose="020A06030405050202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Делаем </a:t>
            </a:r>
            <a:r>
              <a:rPr lang="ru-RU" sz="1600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вывод о соответствии результатов профессиональной деятельности педагогического работника требованиям, предъявляемым </a:t>
            </a:r>
            <a:r>
              <a:rPr lang="ru-RU" sz="1600" b="1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 первой </a:t>
            </a:r>
            <a:r>
              <a:rPr lang="ru-RU" sz="1600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квалификационной категории, если по каждому параметру оценки в зависимости от содержания программы, реализуемой педагогическим работником, 100% обучающихся освоили образовательную программу, показывая высокий или средний уровень развития, отсутствуют обучающиеся, демонстрирующие низкий уровень развития по итогам освоения образовательной программы.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7296FF-EC5B-499B-A3AC-5EF04180DE21}"/>
              </a:ext>
            </a:extLst>
          </p:cNvPr>
          <p:cNvSpPr txBox="1"/>
          <p:nvPr/>
        </p:nvSpPr>
        <p:spPr>
          <a:xfrm>
            <a:off x="457200" y="1268760"/>
            <a:ext cx="8506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Для педагогических работников, реализующих программы воспитания</a:t>
            </a:r>
          </a:p>
          <a:p>
            <a:pPr algn="ctr"/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(за исключением работников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ДОУ)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75825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88832" cy="1152128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1. Результативность освоения образовательных программ </a:t>
            </a:r>
            <a:r>
              <a:rPr lang="ru-RU" sz="2000" b="1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(по </a:t>
            </a:r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итогам внутренних  мониторинговых исследований)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13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7296FF-EC5B-499B-A3AC-5EF04180DE21}"/>
              </a:ext>
            </a:extLst>
          </p:cNvPr>
          <p:cNvSpPr txBox="1"/>
          <p:nvPr/>
        </p:nvSpPr>
        <p:spPr>
          <a:xfrm>
            <a:off x="2326557" y="1944727"/>
            <a:ext cx="493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Для методистов и старших воспитателей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6AE02F5-BE27-4D26-92EE-151AA8BE03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20866"/>
              </p:ext>
            </p:extLst>
          </p:nvPr>
        </p:nvGraphicFramePr>
        <p:xfrm>
          <a:off x="534381" y="2806284"/>
          <a:ext cx="8075238" cy="1706880"/>
        </p:xfrm>
        <a:graphic>
          <a:graphicData uri="http://schemas.openxmlformats.org/drawingml/2006/table">
            <a:tbl>
              <a:tblPr firstRow="1" firstCol="1" bandRow="1"/>
              <a:tblGrid>
                <a:gridCol w="2190931">
                  <a:extLst>
                    <a:ext uri="{9D8B030D-6E8A-4147-A177-3AD203B41FA5}">
                      <a16:colId xmlns:a16="http://schemas.microsoft.com/office/drawing/2014/main" val="1977566865"/>
                    </a:ext>
                  </a:extLst>
                </a:gridCol>
                <a:gridCol w="2424772">
                  <a:extLst>
                    <a:ext uri="{9D8B030D-6E8A-4147-A177-3AD203B41FA5}">
                      <a16:colId xmlns:a16="http://schemas.microsoft.com/office/drawing/2014/main" val="1603501084"/>
                    </a:ext>
                  </a:extLst>
                </a:gridCol>
                <a:gridCol w="1155351">
                  <a:extLst>
                    <a:ext uri="{9D8B030D-6E8A-4147-A177-3AD203B41FA5}">
                      <a16:colId xmlns:a16="http://schemas.microsoft.com/office/drawing/2014/main" val="920913151"/>
                    </a:ext>
                  </a:extLst>
                </a:gridCol>
                <a:gridCol w="1154536">
                  <a:extLst>
                    <a:ext uri="{9D8B030D-6E8A-4147-A177-3AD203B41FA5}">
                      <a16:colId xmlns:a16="http://schemas.microsoft.com/office/drawing/2014/main" val="1673992169"/>
                    </a:ext>
                  </a:extLst>
                </a:gridCol>
                <a:gridCol w="1149648">
                  <a:extLst>
                    <a:ext uri="{9D8B030D-6E8A-4147-A177-3AD203B41FA5}">
                      <a16:colId xmlns:a16="http://schemas.microsoft.com/office/drawing/2014/main" val="3052956557"/>
                    </a:ext>
                  </a:extLst>
                </a:gridCol>
              </a:tblGrid>
              <a:tr h="1168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Должностные обязанности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(в соответствии с трудовым договором)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Направления деятельности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(по трудовому договору)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953628"/>
                  </a:ext>
                </a:extLst>
              </a:tr>
              <a:tr h="116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Учебный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Учебный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Учебный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51967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29709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1045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059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2227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88832" cy="1152128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1. Результативность освоения образовательных программ </a:t>
            </a:r>
            <a:r>
              <a:rPr lang="ru-RU" sz="2000" b="1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(по </a:t>
            </a:r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итогам внутренних  мониторинговых исследований)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14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7296FF-EC5B-499B-A3AC-5EF04180DE21}"/>
              </a:ext>
            </a:extLst>
          </p:cNvPr>
          <p:cNvSpPr txBox="1"/>
          <p:nvPr/>
        </p:nvSpPr>
        <p:spPr>
          <a:xfrm>
            <a:off x="2339752" y="1268760"/>
            <a:ext cx="493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Для методистов и старших воспитателей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679110"/>
            <a:ext cx="842493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0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Сравниваем количество проведенных педагогическим работником мероприятий по направлениям деятельности, в соответствии с трудовым договором, за последние три года.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0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Делаем вывод о соответствии результатов профессиональной деятельности педагогического работника требованиям, предъявляемым </a:t>
            </a:r>
            <a:r>
              <a:rPr lang="ru-RU" sz="2000" b="1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 высшей</a:t>
            </a:r>
            <a:r>
              <a:rPr lang="ru-RU" sz="20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квалификационной категории, если по каждому показателю по направлению деятельности увеличивается количество мероприятий по сравнению с данными, представленными за предыдущий год</a:t>
            </a:r>
            <a:r>
              <a:rPr lang="ru-RU" sz="2000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spcAft>
                <a:spcPts val="0"/>
              </a:spcAft>
            </a:pPr>
            <a:endParaRPr lang="ru-RU" sz="2000" dirty="0">
              <a:effectLst/>
              <a:latin typeface="PT Astra Serif" panose="020A06030405050202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0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Делаем вывод о соответствии результатов профессиональной деятельности педагогического работника требованиям, предъявляемым </a:t>
            </a:r>
            <a:r>
              <a:rPr lang="ru-RU" sz="2000" b="1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 первой</a:t>
            </a:r>
            <a:r>
              <a:rPr lang="ru-RU" sz="20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квалификационной категории, если по каждому показателю по направлению деятельности прослеживается стабильное количество мероприятий, по сравнению с данными, представленными за предыдущий год.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500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88832" cy="1152128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000" b="1" i="1" dirty="0"/>
              <a:t>1. Результативность освоения образовательных программ </a:t>
            </a:r>
            <a:r>
              <a:rPr lang="ru-RU" sz="2000" b="1" i="1" dirty="0" smtClean="0"/>
              <a:t>(по </a:t>
            </a:r>
            <a:r>
              <a:rPr lang="ru-RU" sz="2000" b="1" i="1" dirty="0"/>
              <a:t>итогам внутренних  мониторинговых исследований)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15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476BACEC-3289-47E8-84D5-64743F9589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8949184"/>
              </p:ext>
            </p:extLst>
          </p:nvPr>
        </p:nvGraphicFramePr>
        <p:xfrm>
          <a:off x="340972" y="2492896"/>
          <a:ext cx="8363272" cy="247853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266928">
                  <a:extLst>
                    <a:ext uri="{9D8B030D-6E8A-4147-A177-3AD203B41FA5}">
                      <a16:colId xmlns:a16="http://schemas.microsoft.com/office/drawing/2014/main" val="1088513990"/>
                    </a:ext>
                  </a:extLst>
                </a:gridCol>
                <a:gridCol w="1602745">
                  <a:extLst>
                    <a:ext uri="{9D8B030D-6E8A-4147-A177-3AD203B41FA5}">
                      <a16:colId xmlns:a16="http://schemas.microsoft.com/office/drawing/2014/main" val="3625654561"/>
                    </a:ext>
                  </a:extLst>
                </a:gridCol>
                <a:gridCol w="1493599">
                  <a:extLst>
                    <a:ext uri="{9D8B030D-6E8A-4147-A177-3AD203B41FA5}">
                      <a16:colId xmlns:a16="http://schemas.microsoft.com/office/drawing/2014/main" val="23889409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Показатели всестороннего анализа профессиональной деятельности педагогического работника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1)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2)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6361543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800" b="1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Результативность освоения обучающимися образовательных программ </a:t>
                      </a:r>
                      <a:r>
                        <a:rPr lang="ru-RU" sz="18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 итогам мониторингов и иных форм контроля, проводимых организацией (таблица № 1):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8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наличие стабильно положительных результатов</a:t>
                      </a: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374004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A60EB84-45D6-4A74-8846-D1170D449DED}"/>
              </a:ext>
            </a:extLst>
          </p:cNvPr>
          <p:cNvSpPr txBox="1"/>
          <p:nvPr/>
        </p:nvSpPr>
        <p:spPr>
          <a:xfrm>
            <a:off x="3275856" y="1916832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Первая категория</a:t>
            </a:r>
          </a:p>
        </p:txBody>
      </p:sp>
    </p:spTree>
    <p:extLst>
      <p:ext uri="{BB962C8B-B14F-4D97-AF65-F5344CB8AC3E}">
        <p14:creationId xmlns:p14="http://schemas.microsoft.com/office/powerpoint/2010/main" val="3087363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88832" cy="1152128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000" b="1" i="1" dirty="0"/>
              <a:t>1. Результативность освоения образовательных программ </a:t>
            </a:r>
            <a:r>
              <a:rPr lang="ru-RU" sz="2000" b="1" i="1" dirty="0" smtClean="0"/>
              <a:t>(по </a:t>
            </a:r>
            <a:r>
              <a:rPr lang="ru-RU" sz="2000" b="1" i="1" dirty="0"/>
              <a:t>итогам внутренних  мониторинговых исследований)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16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8AE3FE29-F27A-433C-AB96-3652A5BC0B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265446"/>
              </p:ext>
            </p:extLst>
          </p:nvPr>
        </p:nvGraphicFramePr>
        <p:xfrm>
          <a:off x="346246" y="2455222"/>
          <a:ext cx="8363272" cy="277202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266928">
                  <a:extLst>
                    <a:ext uri="{9D8B030D-6E8A-4147-A177-3AD203B41FA5}">
                      <a16:colId xmlns:a16="http://schemas.microsoft.com/office/drawing/2014/main" val="1586909243"/>
                    </a:ext>
                  </a:extLst>
                </a:gridCol>
                <a:gridCol w="1602745">
                  <a:extLst>
                    <a:ext uri="{9D8B030D-6E8A-4147-A177-3AD203B41FA5}">
                      <a16:colId xmlns:a16="http://schemas.microsoft.com/office/drawing/2014/main" val="3745304829"/>
                    </a:ext>
                  </a:extLst>
                </a:gridCol>
                <a:gridCol w="1493599">
                  <a:extLst>
                    <a:ext uri="{9D8B030D-6E8A-4147-A177-3AD203B41FA5}">
                      <a16:colId xmlns:a16="http://schemas.microsoft.com/office/drawing/2014/main" val="30853147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Показатели всестороннего анализа профессиональной деятельности педагогического работника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1)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2)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80227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800" b="1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Результативность освоения обучающимися образовательных программ </a:t>
                      </a:r>
                      <a:r>
                        <a:rPr lang="ru-RU" sz="18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 итогам мониторингов и иных форм контроля, проводимых организацией (таблица № 1):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8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достижение положительной динамики  результатов</a:t>
                      </a: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238491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921632D-77B0-452A-9C9C-F5E3C7F2DCE3}"/>
              </a:ext>
            </a:extLst>
          </p:cNvPr>
          <p:cNvSpPr txBox="1"/>
          <p:nvPr/>
        </p:nvSpPr>
        <p:spPr>
          <a:xfrm>
            <a:off x="3207600" y="1872043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Высшая категория</a:t>
            </a:r>
          </a:p>
        </p:txBody>
      </p:sp>
    </p:spTree>
    <p:extLst>
      <p:ext uri="{BB962C8B-B14F-4D97-AF65-F5344CB8AC3E}">
        <p14:creationId xmlns:p14="http://schemas.microsoft.com/office/powerpoint/2010/main" val="402875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5362" y="145246"/>
            <a:ext cx="7139136" cy="1143000"/>
          </a:xfrm>
        </p:spPr>
        <p:txBody>
          <a:bodyPr>
            <a:noAutofit/>
          </a:bodyPr>
          <a:lstStyle/>
          <a:p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2. Результативность освоения образовательных программ </a:t>
            </a:r>
            <a:r>
              <a:rPr lang="ru-RU" sz="2000" b="1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(по </a:t>
            </a:r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итогам внешних мониторинговых </a:t>
            </a:r>
            <a:r>
              <a:rPr lang="ru-RU" sz="2000" b="1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исследований) 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199" y="1340768"/>
            <a:ext cx="8363067" cy="478539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400" u="sng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Предоставляется таблица на основе информации ВСОКО по результатам внешних мониторингов.</a:t>
            </a:r>
            <a:r>
              <a:rPr lang="ru-RU" sz="2400" u="sng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Таблица заверяется руководителем ОО.</a:t>
            </a:r>
            <a:endParaRPr lang="ru-RU" sz="2400" u="sng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r">
              <a:spcAft>
                <a:spcPts val="0"/>
              </a:spcAft>
              <a:buNone/>
              <a:tabLst>
                <a:tab pos="449580" algn="l"/>
              </a:tabLs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Таблица № 2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49263" algn="l"/>
                <a:tab pos="2636838" algn="ctr"/>
                <a:tab pos="5273675" algn="r"/>
              </a:tabLst>
            </a:pPr>
            <a:endParaRPr lang="ru-RU" altLang="ru-RU" sz="2000" b="1" dirty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ru-RU" sz="2150" u="sng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17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9" y="4641821"/>
            <a:ext cx="8363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Заполняют только те педагоги, чья деятельность связана с наличием внешних мониторингов.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B840C3A5-995C-467D-8918-937E8BE19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86" y="38612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34C95A6-21CF-4B6D-A014-E52E671131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021866"/>
              </p:ext>
            </p:extLst>
          </p:nvPr>
        </p:nvGraphicFramePr>
        <p:xfrm>
          <a:off x="457200" y="3123865"/>
          <a:ext cx="8363271" cy="1219200"/>
        </p:xfrm>
        <a:graphic>
          <a:graphicData uri="http://schemas.openxmlformats.org/drawingml/2006/table">
            <a:tbl>
              <a:tblPr firstRow="1" firstCol="1" bandRow="1"/>
              <a:tblGrid>
                <a:gridCol w="1980026">
                  <a:extLst>
                    <a:ext uri="{9D8B030D-6E8A-4147-A177-3AD203B41FA5}">
                      <a16:colId xmlns:a16="http://schemas.microsoft.com/office/drawing/2014/main" val="1156580185"/>
                    </a:ext>
                  </a:extLst>
                </a:gridCol>
                <a:gridCol w="671664">
                  <a:extLst>
                    <a:ext uri="{9D8B030D-6E8A-4147-A177-3AD203B41FA5}">
                      <a16:colId xmlns:a16="http://schemas.microsoft.com/office/drawing/2014/main" val="243157396"/>
                    </a:ext>
                  </a:extLst>
                </a:gridCol>
                <a:gridCol w="682235">
                  <a:extLst>
                    <a:ext uri="{9D8B030D-6E8A-4147-A177-3AD203B41FA5}">
                      <a16:colId xmlns:a16="http://schemas.microsoft.com/office/drawing/2014/main" val="1761878604"/>
                    </a:ext>
                  </a:extLst>
                </a:gridCol>
                <a:gridCol w="1138413">
                  <a:extLst>
                    <a:ext uri="{9D8B030D-6E8A-4147-A177-3AD203B41FA5}">
                      <a16:colId xmlns:a16="http://schemas.microsoft.com/office/drawing/2014/main" val="3849655497"/>
                    </a:ext>
                  </a:extLst>
                </a:gridCol>
                <a:gridCol w="1685665">
                  <a:extLst>
                    <a:ext uri="{9D8B030D-6E8A-4147-A177-3AD203B41FA5}">
                      <a16:colId xmlns:a16="http://schemas.microsoft.com/office/drawing/2014/main" val="3177429892"/>
                    </a:ext>
                  </a:extLst>
                </a:gridCol>
                <a:gridCol w="1102634">
                  <a:extLst>
                    <a:ext uri="{9D8B030D-6E8A-4147-A177-3AD203B41FA5}">
                      <a16:colId xmlns:a16="http://schemas.microsoft.com/office/drawing/2014/main" val="3654501712"/>
                    </a:ext>
                  </a:extLst>
                </a:gridCol>
                <a:gridCol w="1102634">
                  <a:extLst>
                    <a:ext uri="{9D8B030D-6E8A-4147-A177-3AD203B41FA5}">
                      <a16:colId xmlns:a16="http://schemas.microsoft.com/office/drawing/2014/main" val="86656443"/>
                    </a:ext>
                  </a:extLst>
                </a:gridCol>
              </a:tblGrid>
              <a:tr h="20510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u="non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внешнего мониторинга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u="non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(ЕГЭ, ОГЭ)</a:t>
                      </a:r>
                      <a:endParaRPr lang="ru-RU" sz="1600" u="non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u="non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u="non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u="non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600" u="non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u="non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участников </a:t>
                      </a:r>
                      <a:endParaRPr lang="ru-RU" sz="1600" u="non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u="non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преодолевших минимальный порог</a:t>
                      </a:r>
                      <a:endParaRPr lang="ru-RU" sz="1600" u="non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u="non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Средний балл/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u="non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«4» и «5»</a:t>
                      </a:r>
                      <a:endParaRPr lang="ru-RU" sz="1600" u="non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080963"/>
                  </a:ext>
                </a:extLst>
              </a:tr>
              <a:tr h="2051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u="non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600" u="non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u="non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</a:t>
                      </a:r>
                      <a:endParaRPr lang="ru-RU" sz="1600" u="non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1797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0086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43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5362" y="145246"/>
            <a:ext cx="7139136" cy="1143000"/>
          </a:xfrm>
        </p:spPr>
        <p:txBody>
          <a:bodyPr>
            <a:noAutofit/>
          </a:bodyPr>
          <a:lstStyle/>
          <a:p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2. Результативность освоения образовательных программ </a:t>
            </a:r>
            <a:r>
              <a:rPr lang="ru-RU" sz="2000" b="1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(по </a:t>
            </a:r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итогам внешних мониторинговых </a:t>
            </a:r>
            <a:r>
              <a:rPr lang="ru-RU" sz="2000" b="1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исследований) 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199" y="1340769"/>
            <a:ext cx="8363067" cy="360040"/>
          </a:xfrm>
        </p:spPr>
        <p:txBody>
          <a:bodyPr>
            <a:noAutofit/>
          </a:bodyPr>
          <a:lstStyle/>
          <a:p>
            <a:pPr marL="0" indent="0" algn="r">
              <a:spcAft>
                <a:spcPts val="0"/>
              </a:spcAft>
              <a:buNone/>
              <a:tabLst>
                <a:tab pos="449580" algn="l"/>
              </a:tabLst>
            </a:pP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Таблица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№ 2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49263" algn="l"/>
                <a:tab pos="2636838" algn="ctr"/>
                <a:tab pos="5273675" algn="r"/>
              </a:tabLst>
            </a:pPr>
            <a:endParaRPr lang="ru-RU" altLang="ru-RU" sz="2000" b="1" dirty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ru-RU" sz="2150" u="sng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18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199" y="1815523"/>
            <a:ext cx="8363067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0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Сравниваем средний показатель (тестовый балл или доля обучающихся, сдавших ГИА на «4» и «5») по классу со средним показателем по региону (информация, представленная в статистическом сборнике ЦОКО ТОИПКРО) и оцениваем долю обучающихся, преодолевших минимальный порог.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0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Делаем вывод о соответствии результатов профессиональной деятельности педагогического работника требованиям, предъявляемым </a:t>
            </a:r>
            <a:r>
              <a:rPr lang="ru-RU" sz="2000" b="1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 высшей</a:t>
            </a:r>
            <a:r>
              <a:rPr lang="ru-RU" sz="20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квалификационной категории, если средний показатель по классу выше среднего показателя по региону, доля преодолевших минимальный порог – 100</a:t>
            </a:r>
            <a:r>
              <a:rPr lang="ru-RU" sz="2000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%.</a:t>
            </a:r>
          </a:p>
          <a:p>
            <a:pPr indent="449580" algn="just">
              <a:spcAft>
                <a:spcPts val="0"/>
              </a:spcAft>
            </a:pPr>
            <a:r>
              <a:rPr lang="ru-RU" sz="2000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Делаем </a:t>
            </a:r>
            <a:r>
              <a:rPr lang="ru-RU" sz="20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вывод о соответствии результатов профессиональной деятельности педагогического работника требованиям, предъявляемым </a:t>
            </a:r>
            <a:r>
              <a:rPr lang="ru-RU" sz="2000" b="1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 первой </a:t>
            </a:r>
            <a:r>
              <a:rPr lang="ru-RU" sz="20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квалификационной категории, если средний показатель по классу равен или ниже среднего показателя по региону в пределах 1-2%, доля преодолевших минимальный порог – 100%.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endParaRPr lang="ru-RU" sz="10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205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36525"/>
            <a:ext cx="7139136" cy="1143000"/>
          </a:xfrm>
        </p:spPr>
        <p:txBody>
          <a:bodyPr>
            <a:noAutofit/>
          </a:bodyPr>
          <a:lstStyle/>
          <a:p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2. Результативность освоения образовательных программ </a:t>
            </a:r>
            <a:r>
              <a:rPr lang="ru-RU" sz="2000" b="1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(по </a:t>
            </a:r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итогам внешних мониторинговых </a:t>
            </a:r>
            <a:r>
              <a:rPr lang="ru-RU" sz="2000" b="1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исследований)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19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FF250333-1B3A-45D0-A7B2-E452711630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207450"/>
              </p:ext>
            </p:extLst>
          </p:nvPr>
        </p:nvGraphicFramePr>
        <p:xfrm>
          <a:off x="583331" y="3054306"/>
          <a:ext cx="8002692" cy="208737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34340">
                  <a:extLst>
                    <a:ext uri="{9D8B030D-6E8A-4147-A177-3AD203B41FA5}">
                      <a16:colId xmlns:a16="http://schemas.microsoft.com/office/drawing/2014/main" val="3622273127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416678864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03600883"/>
                    </a:ext>
                  </a:extLst>
                </a:gridCol>
              </a:tblGrid>
              <a:tr h="11751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Результативность освоения обучающимися образовательных программ </a:t>
                      </a: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 итогам мониторинга системы образования, проводимого в порядке, установленном постановлением Правительства Российской Федерации от 5 августа 2013 г. N 662 (таблица № 2):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 стабильно положительных результатов, результаты не ниже средних показателей по региону 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0964167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B0A89CB5-098E-41FF-9851-9DE0453A3C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581000"/>
              </p:ext>
            </p:extLst>
          </p:nvPr>
        </p:nvGraphicFramePr>
        <p:xfrm>
          <a:off x="570654" y="2060848"/>
          <a:ext cx="8002692" cy="101104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34340">
                  <a:extLst>
                    <a:ext uri="{9D8B030D-6E8A-4147-A177-3AD203B41FA5}">
                      <a16:colId xmlns:a16="http://schemas.microsoft.com/office/drawing/2014/main" val="145166742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92370122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283236776"/>
                    </a:ext>
                  </a:extLst>
                </a:gridCol>
              </a:tblGrid>
              <a:tr h="3289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Показатели всестороннего анализа профессиональной деятельности педагогического работника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1) </a:t>
                      </a: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2) </a:t>
                      </a: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не соответствует</a:t>
                      </a: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69402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D2C23AF-3D10-440F-9968-453473BE3A3C}"/>
              </a:ext>
            </a:extLst>
          </p:cNvPr>
          <p:cNvSpPr txBox="1"/>
          <p:nvPr/>
        </p:nvSpPr>
        <p:spPr>
          <a:xfrm>
            <a:off x="3373218" y="1485520"/>
            <a:ext cx="2422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Первая категория</a:t>
            </a:r>
          </a:p>
        </p:txBody>
      </p:sp>
    </p:spTree>
    <p:extLst>
      <p:ext uri="{BB962C8B-B14F-4D97-AF65-F5344CB8AC3E}">
        <p14:creationId xmlns:p14="http://schemas.microsoft.com/office/powerpoint/2010/main" val="1176146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396044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4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Результаты профессиональной деятельности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педагогических работников  делятся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на 3 больших блока:</a:t>
            </a:r>
          </a:p>
          <a:p>
            <a:pPr marL="0" indent="0">
              <a:buNone/>
            </a:pPr>
            <a:endParaRPr lang="ru-RU" sz="2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- «Результативность освоения образовательных программ»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- «Результативность профессиональной деятельности по выявлению и развитию способностей обучающихся»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- «Результативность личного вклада в повышение качества образования»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870" y="1578699"/>
            <a:ext cx="2007752" cy="170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F395272-72B1-44B5-888C-A1D5ABD2B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82773"/>
            <a:ext cx="6552728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Всесторонний анализ профессиональной деятельности педагогических работников</a:t>
            </a:r>
          </a:p>
        </p:txBody>
      </p:sp>
    </p:spTree>
    <p:extLst>
      <p:ext uri="{BB962C8B-B14F-4D97-AF65-F5344CB8AC3E}">
        <p14:creationId xmlns:p14="http://schemas.microsoft.com/office/powerpoint/2010/main" val="3463561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36525"/>
            <a:ext cx="7139136" cy="1143000"/>
          </a:xfrm>
        </p:spPr>
        <p:txBody>
          <a:bodyPr>
            <a:noAutofit/>
          </a:bodyPr>
          <a:lstStyle/>
          <a:p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2. Результативность освоения образовательных программ </a:t>
            </a:r>
            <a:r>
              <a:rPr lang="ru-RU" sz="2000" b="1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(по </a:t>
            </a:r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итогам внешних мониторинговых </a:t>
            </a:r>
            <a:r>
              <a:rPr lang="ru-RU" sz="2000" b="1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исследований)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20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FF250333-1B3A-45D0-A7B2-E452711630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9512801"/>
              </p:ext>
            </p:extLst>
          </p:nvPr>
        </p:nvGraphicFramePr>
        <p:xfrm>
          <a:off x="473561" y="3284984"/>
          <a:ext cx="8002692" cy="208737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34340">
                  <a:extLst>
                    <a:ext uri="{9D8B030D-6E8A-4147-A177-3AD203B41FA5}">
                      <a16:colId xmlns:a16="http://schemas.microsoft.com/office/drawing/2014/main" val="3622273127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416678864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03600883"/>
                    </a:ext>
                  </a:extLst>
                </a:gridCol>
              </a:tblGrid>
              <a:tr h="12140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Результативность освоения обучающимися образовательных программ </a:t>
                      </a: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 итогам мониторинга системы образования, проводимого в порядке, установленном постановлением Правительства Российской Федерации от 5 августа 2013 г. N 662 (таблица № 2):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достижение положительных результатов, результаты выше средних показателей по региону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0964167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B0A89CB5-098E-41FF-9851-9DE0453A3C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752763"/>
              </p:ext>
            </p:extLst>
          </p:nvPr>
        </p:nvGraphicFramePr>
        <p:xfrm>
          <a:off x="473561" y="2281108"/>
          <a:ext cx="8002692" cy="101104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34340">
                  <a:extLst>
                    <a:ext uri="{9D8B030D-6E8A-4147-A177-3AD203B41FA5}">
                      <a16:colId xmlns:a16="http://schemas.microsoft.com/office/drawing/2014/main" val="145166742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92370122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283236776"/>
                    </a:ext>
                  </a:extLst>
                </a:gridCol>
              </a:tblGrid>
              <a:tr h="3289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Показатели всестороннего анализа профессиональной деятельности педагогического работника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1) </a:t>
                      </a: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2) </a:t>
                      </a: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не соответствует</a:t>
                      </a: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69402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6CA75B4-E841-4A75-87C7-090335F7B16F}"/>
              </a:ext>
            </a:extLst>
          </p:cNvPr>
          <p:cNvSpPr txBox="1"/>
          <p:nvPr/>
        </p:nvSpPr>
        <p:spPr>
          <a:xfrm>
            <a:off x="2339752" y="1556792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Высшая</a:t>
            </a:r>
            <a:r>
              <a:rPr lang="ru-RU" dirty="0"/>
              <a:t> </a:t>
            </a:r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категория</a:t>
            </a:r>
          </a:p>
        </p:txBody>
      </p:sp>
    </p:spTree>
    <p:extLst>
      <p:ext uri="{BB962C8B-B14F-4D97-AF65-F5344CB8AC3E}">
        <p14:creationId xmlns:p14="http://schemas.microsoft.com/office/powerpoint/2010/main" val="3286380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36525"/>
            <a:ext cx="7139136" cy="1143000"/>
          </a:xfrm>
        </p:spPr>
        <p:txBody>
          <a:bodyPr>
            <a:noAutofit/>
          </a:bodyPr>
          <a:lstStyle/>
          <a:p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3.</a:t>
            </a:r>
            <a:r>
              <a:rPr lang="ru-RU" sz="2000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Результативность профессиональной деятельности по выявлению и развитию у обучающихся способностей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21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56B8D1AF-F85B-4CD2-BB6C-B74AF166D674}"/>
                  </a:ext>
                </a:extLst>
              </p14:cNvPr>
              <p14:cNvContentPartPr/>
              <p14:nvPr/>
            </p14:nvContentPartPr>
            <p14:xfrm>
              <a:off x="3607560" y="1796400"/>
              <a:ext cx="32760" cy="1008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56B8D1AF-F85B-4CD2-BB6C-B74AF166D67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98200" y="1787040"/>
                <a:ext cx="51480" cy="288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5EEBDB2-7823-4874-A7A8-EA84BE6CB5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382183"/>
              </p:ext>
            </p:extLst>
          </p:nvPr>
        </p:nvGraphicFramePr>
        <p:xfrm>
          <a:off x="457200" y="2995199"/>
          <a:ext cx="8435280" cy="1706880"/>
        </p:xfrm>
        <a:graphic>
          <a:graphicData uri="http://schemas.openxmlformats.org/drawingml/2006/table">
            <a:tbl>
              <a:tblPr/>
              <a:tblGrid>
                <a:gridCol w="1594520">
                  <a:extLst>
                    <a:ext uri="{9D8B030D-6E8A-4147-A177-3AD203B41FA5}">
                      <a16:colId xmlns:a16="http://schemas.microsoft.com/office/drawing/2014/main" val="263817414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583916187"/>
                    </a:ext>
                  </a:extLst>
                </a:gridCol>
                <a:gridCol w="1417622">
                  <a:extLst>
                    <a:ext uri="{9D8B030D-6E8A-4147-A177-3AD203B41FA5}">
                      <a16:colId xmlns:a16="http://schemas.microsoft.com/office/drawing/2014/main" val="3005566150"/>
                    </a:ext>
                  </a:extLst>
                </a:gridCol>
                <a:gridCol w="1174666">
                  <a:extLst>
                    <a:ext uri="{9D8B030D-6E8A-4147-A177-3AD203B41FA5}">
                      <a16:colId xmlns:a16="http://schemas.microsoft.com/office/drawing/2014/main" val="4208301898"/>
                    </a:ext>
                  </a:extLst>
                </a:gridCol>
                <a:gridCol w="1006698">
                  <a:extLst>
                    <a:ext uri="{9D8B030D-6E8A-4147-A177-3AD203B41FA5}">
                      <a16:colId xmlns:a16="http://schemas.microsoft.com/office/drawing/2014/main" val="993476007"/>
                    </a:ext>
                  </a:extLst>
                </a:gridCol>
                <a:gridCol w="2233662">
                  <a:extLst>
                    <a:ext uri="{9D8B030D-6E8A-4147-A177-3AD203B41FA5}">
                      <a16:colId xmlns:a16="http://schemas.microsoft.com/office/drawing/2014/main" val="1775683591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Форма мероприятия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 указанием названия мероприятия, организатор)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Учебный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Уровень мероприятия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Классы (группы, возраст или название коллектива)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16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участни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ков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Результат (участие, наличие победителей, призеров, лауреатов с указанием Ф.И. обучающего/ воспитанника)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033058"/>
                  </a:ext>
                </a:extLst>
              </a:tr>
              <a:tr h="71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75788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8212870-C1D5-45E4-9AE9-85B72789795D}"/>
              </a:ext>
            </a:extLst>
          </p:cNvPr>
          <p:cNvSpPr txBox="1"/>
          <p:nvPr/>
        </p:nvSpPr>
        <p:spPr>
          <a:xfrm>
            <a:off x="6551712" y="2283578"/>
            <a:ext cx="1620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Таблица</a:t>
            </a:r>
            <a:r>
              <a:rPr lang="ru-RU" dirty="0"/>
              <a:t> № 3</a:t>
            </a:r>
          </a:p>
        </p:txBody>
      </p:sp>
    </p:spTree>
    <p:extLst>
      <p:ext uri="{BB962C8B-B14F-4D97-AF65-F5344CB8AC3E}">
        <p14:creationId xmlns:p14="http://schemas.microsoft.com/office/powerpoint/2010/main" val="878009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36525"/>
            <a:ext cx="7139136" cy="1143000"/>
          </a:xfrm>
        </p:spPr>
        <p:txBody>
          <a:bodyPr>
            <a:noAutofit/>
          </a:bodyPr>
          <a:lstStyle/>
          <a:p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3.</a:t>
            </a:r>
            <a:r>
              <a:rPr lang="ru-RU" sz="2000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Результативность профессиональной деятельности по выявлению и развитию у обучающихся способностей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22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56B8D1AF-F85B-4CD2-BB6C-B74AF166D674}"/>
                  </a:ext>
                </a:extLst>
              </p14:cNvPr>
              <p14:cNvContentPartPr/>
              <p14:nvPr/>
            </p14:nvContentPartPr>
            <p14:xfrm>
              <a:off x="3607560" y="1796400"/>
              <a:ext cx="32760" cy="1008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56B8D1AF-F85B-4CD2-BB6C-B74AF166D67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98200" y="1787040"/>
                <a:ext cx="51480" cy="288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8212870-C1D5-45E4-9AE9-85B72789795D}"/>
              </a:ext>
            </a:extLst>
          </p:cNvPr>
          <p:cNvSpPr txBox="1"/>
          <p:nvPr/>
        </p:nvSpPr>
        <p:spPr>
          <a:xfrm>
            <a:off x="7380312" y="1293964"/>
            <a:ext cx="1620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Таблица</a:t>
            </a:r>
            <a:r>
              <a:rPr lang="ru-RU" dirty="0"/>
              <a:t> № 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681181"/>
            <a:ext cx="8712968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5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Оцениваем наличие системы деятельности педагога по данному направлению, уровень мероприятий, в которых принимают участие обучающиеся под руководством педагогического работника и результат (наличие победителей, призеров, лауреатов конкурсов).</a:t>
            </a:r>
            <a:endParaRPr lang="ru-RU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5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Делаем вывод о соответствии результатов профессиональной деятельности педагогического работника требованиям, предъявляемым </a:t>
            </a:r>
            <a:r>
              <a:rPr lang="ru-RU" sz="1500" b="1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 высшей </a:t>
            </a:r>
            <a:r>
              <a:rPr lang="ru-RU" sz="15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квалификационной категории, если наблюдается наличие диагностического инструментария по выявлению способностей обучающихся (сводные результаты мониторингов, тестирования, анкетирования, опросов; наличие разработанных на основе мониторингов и утвержденных индивидуальных планов по развитию детей, ИОМ, ИОП); неоднократное, систематическое (не менее 2-3 мероприятий в год) участие обучающихся в мероприятиях выше уровня ОО, по направлению профессиональной деятельности аттестуемого педагогического работника, наличие победителей, призеров, лауреатов мероприятий, организатором которых являются органы местного самоуправления, органы законодательной и исполнительной власти, осуществляющие управление в сфере образования</a:t>
            </a:r>
            <a:r>
              <a:rPr lang="ru-RU" sz="1500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spcAft>
                <a:spcPts val="0"/>
              </a:spcAft>
            </a:pPr>
            <a:r>
              <a:rPr lang="ru-RU" sz="15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Делаем вывод о соответствии результатов профессиональной деятельности педагогического работника требованиям, предъявляемым </a:t>
            </a:r>
            <a:r>
              <a:rPr lang="ru-RU" sz="1500" b="1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 первой </a:t>
            </a:r>
            <a:r>
              <a:rPr lang="ru-RU" sz="15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квалификационной категории, если наблюдается наличие диагностического инструментария по выявлению способностей обучающихся (сводные результаты мониторингов, тестирования, анкетирования, опросов; наличие разработанных на основе мониторингов и утвержденных индивидуальных планов по развитию детей, ИОМ, ИОП); неоднократное, систематическое (не менее 2-3 мероприятий в год) участие обучающихся в проектной, социально-значимой деятельности/в конкурсах (в том числе, с наличием призовых мест) любого уровня по направлению профессиональной деятельности аттестуемого.</a:t>
            </a:r>
            <a:endParaRPr lang="ru-RU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0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36525"/>
            <a:ext cx="7139136" cy="1143000"/>
          </a:xfrm>
        </p:spPr>
        <p:txBody>
          <a:bodyPr>
            <a:noAutofit/>
          </a:bodyPr>
          <a:lstStyle/>
          <a:p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3.</a:t>
            </a:r>
            <a:r>
              <a:rPr lang="ru-RU" sz="2000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Результативность профессиональной деятельности по выявлению и развитию у обучающихся способностей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23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56B8D1AF-F85B-4CD2-BB6C-B74AF166D674}"/>
                  </a:ext>
                </a:extLst>
              </p14:cNvPr>
              <p14:cNvContentPartPr/>
              <p14:nvPr/>
            </p14:nvContentPartPr>
            <p14:xfrm>
              <a:off x="3607560" y="1796400"/>
              <a:ext cx="32760" cy="1008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56B8D1AF-F85B-4CD2-BB6C-B74AF166D67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98200" y="1787040"/>
                <a:ext cx="51480" cy="288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E95D7BA-E6FC-48FF-AE70-9C57571150CF}"/>
              </a:ext>
            </a:extLst>
          </p:cNvPr>
          <p:cNvSpPr txBox="1"/>
          <p:nvPr/>
        </p:nvSpPr>
        <p:spPr>
          <a:xfrm>
            <a:off x="3491880" y="1707606"/>
            <a:ext cx="2415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Первая категория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BD86BB6-4429-4650-9B42-B40E1DC934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364845"/>
              </p:ext>
            </p:extLst>
          </p:nvPr>
        </p:nvGraphicFramePr>
        <p:xfrm>
          <a:off x="395536" y="3334672"/>
          <a:ext cx="8424936" cy="287013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28592">
                  <a:extLst>
                    <a:ext uri="{9D8B030D-6E8A-4147-A177-3AD203B41FA5}">
                      <a16:colId xmlns:a16="http://schemas.microsoft.com/office/drawing/2014/main" val="2947728422"/>
                    </a:ext>
                  </a:extLst>
                </a:gridCol>
                <a:gridCol w="1591732">
                  <a:extLst>
                    <a:ext uri="{9D8B030D-6E8A-4147-A177-3AD203B41FA5}">
                      <a16:colId xmlns:a16="http://schemas.microsoft.com/office/drawing/2014/main" val="2100560796"/>
                    </a:ext>
                  </a:extLst>
                </a:gridCol>
                <a:gridCol w="1504612">
                  <a:extLst>
                    <a:ext uri="{9D8B030D-6E8A-4147-A177-3AD203B41FA5}">
                      <a16:colId xmlns:a16="http://schemas.microsoft.com/office/drawing/2014/main" val="909977636"/>
                    </a:ext>
                  </a:extLst>
                </a:gridCol>
              </a:tblGrid>
              <a:tr h="14236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Результативность профессиональной деятельности по выявлению развития у обучающихся способностей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к научной (интеллектуальной), творческой, физкультурно-спортивной деятельности: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 наличие диагностического инструментария по выявлению способностей обучающихся, ежегодное (систематическое) участие обучающихся в проектной, социально-значимой деятельности/ в конкурсах (с наличием призовых мест) по направлению профессиональной деятельности аттестуемого </a:t>
                      </a: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(таблица № 3)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271197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341F731F-FDB4-49CD-8EB1-4E215869F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695122"/>
              </p:ext>
            </p:extLst>
          </p:nvPr>
        </p:nvGraphicFramePr>
        <p:xfrm>
          <a:off x="395536" y="2383331"/>
          <a:ext cx="8424936" cy="97840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28592">
                  <a:extLst>
                    <a:ext uri="{9D8B030D-6E8A-4147-A177-3AD203B41FA5}">
                      <a16:colId xmlns:a16="http://schemas.microsoft.com/office/drawing/2014/main" val="1818885654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val="28218076"/>
                    </a:ext>
                  </a:extLst>
                </a:gridCol>
                <a:gridCol w="1504611">
                  <a:extLst>
                    <a:ext uri="{9D8B030D-6E8A-4147-A177-3AD203B41FA5}">
                      <a16:colId xmlns:a16="http://schemas.microsoft.com/office/drawing/2014/main" val="40333648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Показатели всестороннего анализа профессиональной деятельности педагогического работника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1)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2)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385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976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36525"/>
            <a:ext cx="7139136" cy="1143000"/>
          </a:xfrm>
        </p:spPr>
        <p:txBody>
          <a:bodyPr>
            <a:noAutofit/>
          </a:bodyPr>
          <a:lstStyle/>
          <a:p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3.</a:t>
            </a:r>
            <a:r>
              <a:rPr lang="ru-RU" sz="2000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Результативность профессиональной деятельности по выявлению и развитию у обучающихся способностей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24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56B8D1AF-F85B-4CD2-BB6C-B74AF166D674}"/>
                  </a:ext>
                </a:extLst>
              </p14:cNvPr>
              <p14:cNvContentPartPr/>
              <p14:nvPr/>
            </p14:nvContentPartPr>
            <p14:xfrm>
              <a:off x="3607560" y="1796400"/>
              <a:ext cx="32760" cy="1008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56B8D1AF-F85B-4CD2-BB6C-B74AF166D67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98200" y="1787040"/>
                <a:ext cx="51480" cy="288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E95D7BA-E6FC-48FF-AE70-9C57571150CF}"/>
              </a:ext>
            </a:extLst>
          </p:cNvPr>
          <p:cNvSpPr txBox="1"/>
          <p:nvPr/>
        </p:nvSpPr>
        <p:spPr>
          <a:xfrm>
            <a:off x="3400248" y="1337907"/>
            <a:ext cx="2415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Высшая категория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BD86BB6-4429-4650-9B42-B40E1DC934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203765"/>
              </p:ext>
            </p:extLst>
          </p:nvPr>
        </p:nvGraphicFramePr>
        <p:xfrm>
          <a:off x="359532" y="2732122"/>
          <a:ext cx="8424936" cy="391382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28592">
                  <a:extLst>
                    <a:ext uri="{9D8B030D-6E8A-4147-A177-3AD203B41FA5}">
                      <a16:colId xmlns:a16="http://schemas.microsoft.com/office/drawing/2014/main" val="2947728422"/>
                    </a:ext>
                  </a:extLst>
                </a:gridCol>
                <a:gridCol w="1591732">
                  <a:extLst>
                    <a:ext uri="{9D8B030D-6E8A-4147-A177-3AD203B41FA5}">
                      <a16:colId xmlns:a16="http://schemas.microsoft.com/office/drawing/2014/main" val="2100560796"/>
                    </a:ext>
                  </a:extLst>
                </a:gridCol>
                <a:gridCol w="1504612">
                  <a:extLst>
                    <a:ext uri="{9D8B030D-6E8A-4147-A177-3AD203B41FA5}">
                      <a16:colId xmlns:a16="http://schemas.microsoft.com/office/drawing/2014/main" val="909977636"/>
                    </a:ext>
                  </a:extLst>
                </a:gridCol>
              </a:tblGrid>
              <a:tr h="14236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Результативность профессиональной деятельности по выявлению развития у обучающихся способностей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к научной (интеллектуальной), творческой, физкультурно-спортивной деятельности: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-наличие диагностического инструментария по выявлению способностей </a:t>
                      </a:r>
                      <a:r>
                        <a:rPr lang="ru-RU" sz="1600" i="1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обуч-ся</a:t>
                      </a: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 ежегодное (систематическое) участие обучающихся в проектной, социально-значимой деятельности, в конкурсах (с наличием призовых мест) по направлению профессиональной деятельности аттестуемого, в том числе организатором которых являются органы законодательной и исполнительной власти, осуществляющие управление в сфере образования (культуры или спорта) и подведомственные им организации или инициированные Президентом РФ (таблица № 3)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271197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341F731F-FDB4-49CD-8EB1-4E215869F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30259"/>
              </p:ext>
            </p:extLst>
          </p:nvPr>
        </p:nvGraphicFramePr>
        <p:xfrm>
          <a:off x="359532" y="1753517"/>
          <a:ext cx="8424936" cy="97840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28592">
                  <a:extLst>
                    <a:ext uri="{9D8B030D-6E8A-4147-A177-3AD203B41FA5}">
                      <a16:colId xmlns:a16="http://schemas.microsoft.com/office/drawing/2014/main" val="1818885654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val="28218076"/>
                    </a:ext>
                  </a:extLst>
                </a:gridCol>
                <a:gridCol w="1504611">
                  <a:extLst>
                    <a:ext uri="{9D8B030D-6E8A-4147-A177-3AD203B41FA5}">
                      <a16:colId xmlns:a16="http://schemas.microsoft.com/office/drawing/2014/main" val="40333648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Показатели всестороннего анализа профессиональной деятельности педагогического работника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1)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2)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385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881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776864" cy="864096"/>
          </a:xfrm>
        </p:spPr>
        <p:txBody>
          <a:bodyPr>
            <a:noAutofit/>
          </a:bodyPr>
          <a:lstStyle/>
          <a:p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4. Результативность личного вклада в повышение качества образования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25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90BDDEA3-B218-4E88-96C8-0FC1CB3A18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9260526"/>
              </p:ext>
            </p:extLst>
          </p:nvPr>
        </p:nvGraphicFramePr>
        <p:xfrm>
          <a:off x="611560" y="2642199"/>
          <a:ext cx="8147248" cy="2667132"/>
        </p:xfrm>
        <a:graphic>
          <a:graphicData uri="http://schemas.openxmlformats.org/drawingml/2006/table">
            <a:tbl>
              <a:tblPr/>
              <a:tblGrid>
                <a:gridCol w="1657701">
                  <a:extLst>
                    <a:ext uri="{9D8B030D-6E8A-4147-A177-3AD203B41FA5}">
                      <a16:colId xmlns:a16="http://schemas.microsoft.com/office/drawing/2014/main" val="1828795937"/>
                    </a:ext>
                  </a:extLst>
                </a:gridCol>
                <a:gridCol w="3520641">
                  <a:extLst>
                    <a:ext uri="{9D8B030D-6E8A-4147-A177-3AD203B41FA5}">
                      <a16:colId xmlns:a16="http://schemas.microsoft.com/office/drawing/2014/main" val="2153049430"/>
                    </a:ext>
                  </a:extLst>
                </a:gridCol>
                <a:gridCol w="1531401">
                  <a:extLst>
                    <a:ext uri="{9D8B030D-6E8A-4147-A177-3AD203B41FA5}">
                      <a16:colId xmlns:a16="http://schemas.microsoft.com/office/drawing/2014/main" val="4027734209"/>
                    </a:ext>
                  </a:extLst>
                </a:gridCol>
                <a:gridCol w="1437505">
                  <a:extLst>
                    <a:ext uri="{9D8B030D-6E8A-4147-A177-3AD203B41FA5}">
                      <a16:colId xmlns:a16="http://schemas.microsoft.com/office/drawing/2014/main" val="856293795"/>
                    </a:ext>
                  </a:extLst>
                </a:gridCol>
              </a:tblGrid>
              <a:tr h="19750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Форма представленного опыта работы (доклад, публикация, творческий отчет, мастер-класс и т.д.)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Документ, подтверждающий участие с указанием названия мероприятия, организатора.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Для инновационной, экспериментальной деятельности указывать полные реквизиты распорядительного акта об открытии площадки (№ ______ от _____________).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Тема </a:t>
                      </a:r>
                      <a:r>
                        <a:rPr lang="ru-RU" sz="16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представленно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</a:t>
                      </a: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опыта работы, инновации, эксперимента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Дата представления опыта работы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0965024"/>
                  </a:ext>
                </a:extLst>
              </a:tr>
              <a:tr h="3188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1218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E4F88A8-9E3C-42A0-9891-F20747D98A89}"/>
              </a:ext>
            </a:extLst>
          </p:cNvPr>
          <p:cNvSpPr txBox="1"/>
          <p:nvPr/>
        </p:nvSpPr>
        <p:spPr>
          <a:xfrm>
            <a:off x="6719900" y="2075894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Таблица № 4</a:t>
            </a:r>
          </a:p>
        </p:txBody>
      </p:sp>
    </p:spTree>
    <p:extLst>
      <p:ext uri="{BB962C8B-B14F-4D97-AF65-F5344CB8AC3E}">
        <p14:creationId xmlns:p14="http://schemas.microsoft.com/office/powerpoint/2010/main" val="2968791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776864" cy="864096"/>
          </a:xfrm>
        </p:spPr>
        <p:txBody>
          <a:bodyPr>
            <a:noAutofit/>
          </a:bodyPr>
          <a:lstStyle/>
          <a:p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4. Результативность личного вклада в повышение качества образования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26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556792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</a:rPr>
              <a:t>Оцениваем урок/занятие/мероприятие, наличие системы деятельности педагогического работника по данному направлению, уровень мероприятий, в рамках которых аттестуемый педагогический транслирует опыт своей профессиональной деятельности.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PT Astra Serif" panose="020A0603040505020204" pitchFamily="18" charset="-52"/>
                <a:ea typeface="Calibri" panose="020F0502020204030204" pitchFamily="34" charset="0"/>
              </a:rPr>
              <a:t>Делаем вывод о соответствии результатов профессиональной деятельности педагогического работника требованиям, предъявляемым </a:t>
            </a:r>
            <a:r>
              <a:rPr lang="ru-RU" sz="2400" b="1" dirty="0" smtClean="0">
                <a:latin typeface="PT Astra Serif" panose="020A0603040505020204" pitchFamily="18" charset="-52"/>
                <a:ea typeface="Calibri" panose="020F0502020204030204" pitchFamily="34" charset="0"/>
              </a:rPr>
              <a:t>к высшей и к первой </a:t>
            </a:r>
            <a:r>
              <a:rPr lang="ru-RU" sz="2400" dirty="0" smtClean="0">
                <a:latin typeface="PT Astra Serif" panose="020A0603040505020204" pitchFamily="18" charset="-52"/>
                <a:ea typeface="Calibri" panose="020F0502020204030204" pitchFamily="34" charset="0"/>
              </a:rPr>
              <a:t>квалификационным категориям, если наблюдается: соответствие используемых в уроках/занятиях/мероприятиях методов целям, задачам и содержанию уроков/занятий/мероприятий, уровню познавательных возможностей, возрастных и психофизических особенностей обучающихся.</a:t>
            </a: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558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776864" cy="864096"/>
          </a:xfrm>
        </p:spPr>
        <p:txBody>
          <a:bodyPr>
            <a:noAutofit/>
          </a:bodyPr>
          <a:lstStyle/>
          <a:p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4. Результативность личного вклада в повышение качества образования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27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695723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</a:rPr>
              <a:t>Оцениваем наличие системы работы педагогического работника по данному направлению, уровень и форму транслирования опыта.</a:t>
            </a:r>
          </a:p>
          <a:p>
            <a:pPr indent="342900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</a:rPr>
              <a:t>Делаем вывод о соответствии результатов профессиональной деятельности педагогического работника требованиям, предъявляемым </a:t>
            </a:r>
            <a:r>
              <a:rPr lang="ru-RU" sz="1600" b="1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</a:rPr>
              <a:t>к высшей </a:t>
            </a:r>
            <a:r>
              <a:rPr lang="ru-RU" sz="1600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</a:rPr>
              <a:t>квалификационной категории, если наблюдается: систематическое, неоднократное (2-3 выступления в год) транслирование в педагогических коллективах опыта практических результатов своей профессиональной деятельности, преимущественно в очной форме, в том числе в рамках работы в муниципальных и региональных МО. Допускается транслирование опыта профессиональной деятельности в форме публикаций в образовательных сборниках или на информационных ресурсах, организатором которых являются государственные образовательные организации</a:t>
            </a:r>
            <a:r>
              <a:rPr lang="ru-RU" sz="1600" dirty="0" smtClean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</a:rPr>
              <a:t>.</a:t>
            </a:r>
          </a:p>
          <a:p>
            <a:pPr indent="342900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</a:rPr>
              <a:t>Делаем вывод о соответствии результатов профессиональной деятельности педагогического работника требованиям, предъявляемым </a:t>
            </a:r>
            <a:r>
              <a:rPr lang="ru-RU" sz="1600" b="1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</a:rPr>
              <a:t>к первой </a:t>
            </a:r>
            <a:r>
              <a:rPr lang="ru-RU" sz="1600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</a:rPr>
              <a:t>квалификационной категории, если наблюдается: систематическое, неоднократное (2-3 выступления в год) транслирование в педагогических коллективах опыта практических результатов своей профессиональной деятельности, преимущественно в очной форме, в том числе в рамках работы МО на уровне образовательной организации. Допускается транслирование опыта профессиональной деятельности в форме публикаций в образовательных сборниках или на информационных ресурсах, организатором которых являются государственные образовательные организации</a:t>
            </a:r>
            <a:r>
              <a:rPr lang="ru-RU" sz="1600" dirty="0" smtClean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</a:rPr>
              <a:t>.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4F88A8-9E3C-42A0-9891-F20747D98A89}"/>
              </a:ext>
            </a:extLst>
          </p:cNvPr>
          <p:cNvSpPr txBox="1"/>
          <p:nvPr/>
        </p:nvSpPr>
        <p:spPr>
          <a:xfrm>
            <a:off x="7325892" y="1306574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Таблица № 4</a:t>
            </a:r>
          </a:p>
        </p:txBody>
      </p:sp>
    </p:spTree>
    <p:extLst>
      <p:ext uri="{BB962C8B-B14F-4D97-AF65-F5344CB8AC3E}">
        <p14:creationId xmlns:p14="http://schemas.microsoft.com/office/powerpoint/2010/main" val="399258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5068" y="332656"/>
            <a:ext cx="7344816" cy="864096"/>
          </a:xfrm>
        </p:spPr>
        <p:txBody>
          <a:bodyPr>
            <a:noAutofit/>
          </a:bodyPr>
          <a:lstStyle/>
          <a:p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4. Результативность личного вклада в повышение качества образования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28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4F88A8-9E3C-42A0-9891-F20747D98A89}"/>
              </a:ext>
            </a:extLst>
          </p:cNvPr>
          <p:cNvSpPr txBox="1"/>
          <p:nvPr/>
        </p:nvSpPr>
        <p:spPr>
          <a:xfrm>
            <a:off x="3779912" y="120009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Первая категория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8ED07DAE-0B71-4B69-B5EC-54A97B5E5F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6829797"/>
              </p:ext>
            </p:extLst>
          </p:nvPr>
        </p:nvGraphicFramePr>
        <p:xfrm>
          <a:off x="448073" y="2563305"/>
          <a:ext cx="8434063" cy="391382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48064">
                  <a:extLst>
                    <a:ext uri="{9D8B030D-6E8A-4147-A177-3AD203B41FA5}">
                      <a16:colId xmlns:a16="http://schemas.microsoft.com/office/drawing/2014/main" val="220431757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488765216"/>
                    </a:ext>
                  </a:extLst>
                </a:gridCol>
                <a:gridCol w="1501823">
                  <a:extLst>
                    <a:ext uri="{9D8B030D-6E8A-4147-A177-3AD203B41FA5}">
                      <a16:colId xmlns:a16="http://schemas.microsoft.com/office/drawing/2014/main" val="13025954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Совершенствование методов обучения и воспитания в практической деятельности: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соответствие используемых методов целям, задачам и содержанию уроков/занятий/мероприятий, уровню познавательных возможностей, возрастных и психофизических особенностей обучающихся;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4231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использование наряду с традиционными инновационных методических приемов 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519849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Транслирование в педагогических коллективах опыта практических результатов своей профессиональной деятельности (таблица № 4):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ежегодное </a:t>
                      </a: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систематическое)</a:t>
                      </a: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транслирование опыта практических результатов своей профессиональной деятельности в педагогических коллективах, активное участие в работе МО на уровне ОО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605382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D84EFC85-EB44-47CA-A091-BC47F7DD7EC8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600200"/>
          <a:ext cx="8424936" cy="97840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28592">
                  <a:extLst>
                    <a:ext uri="{9D8B030D-6E8A-4147-A177-3AD203B41FA5}">
                      <a16:colId xmlns:a16="http://schemas.microsoft.com/office/drawing/2014/main" val="3941999806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val="3522109118"/>
                    </a:ext>
                  </a:extLst>
                </a:gridCol>
                <a:gridCol w="1504611">
                  <a:extLst>
                    <a:ext uri="{9D8B030D-6E8A-4147-A177-3AD203B41FA5}">
                      <a16:colId xmlns:a16="http://schemas.microsoft.com/office/drawing/2014/main" val="22280118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Показатели всестороннего анализа профессиональной деятельности педагогического работника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1)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2)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92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3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5068" y="332656"/>
            <a:ext cx="7344816" cy="864096"/>
          </a:xfrm>
        </p:spPr>
        <p:txBody>
          <a:bodyPr>
            <a:noAutofit/>
          </a:bodyPr>
          <a:lstStyle/>
          <a:p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4. Результативность личного вклада в повышение качества образования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29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4F88A8-9E3C-42A0-9891-F20747D98A89}"/>
              </a:ext>
            </a:extLst>
          </p:cNvPr>
          <p:cNvSpPr txBox="1"/>
          <p:nvPr/>
        </p:nvSpPr>
        <p:spPr>
          <a:xfrm>
            <a:off x="3779912" y="1200090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Высшая категория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8ED07DAE-0B71-4B69-B5EC-54A97B5E5F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419549"/>
              </p:ext>
            </p:extLst>
          </p:nvPr>
        </p:nvGraphicFramePr>
        <p:xfrm>
          <a:off x="457200" y="2554584"/>
          <a:ext cx="8434063" cy="417474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48064">
                  <a:extLst>
                    <a:ext uri="{9D8B030D-6E8A-4147-A177-3AD203B41FA5}">
                      <a16:colId xmlns:a16="http://schemas.microsoft.com/office/drawing/2014/main" val="220431757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488765216"/>
                    </a:ext>
                  </a:extLst>
                </a:gridCol>
                <a:gridCol w="1501823">
                  <a:extLst>
                    <a:ext uri="{9D8B030D-6E8A-4147-A177-3AD203B41FA5}">
                      <a16:colId xmlns:a16="http://schemas.microsoft.com/office/drawing/2014/main" val="13025954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Совершенствование методов обучения и воспитания в практической деятельности: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соответствие используемых методов целям, задачам и содержанию уроков/занятий/мероприятий, уровню познавательных возможностей, возрастных и психофизических особенностей обучающихся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4231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Продуктивное использование новых образовательных технологий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519849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Транслирование в педагогических коллективах опыта практических результатов своей профессиональной деятельности (таблица № 4):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ежегодное (систематическое) транслирование в педагогических коллективах опыта практических результатов своей профессиональной деятельности, в том числе экспериментальной и инновационной, активное участие в работе муниципальных и региональных МО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605382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D84EFC85-EB44-47CA-A091-BC47F7DD7EC8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600200"/>
          <a:ext cx="8424936" cy="97840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28592">
                  <a:extLst>
                    <a:ext uri="{9D8B030D-6E8A-4147-A177-3AD203B41FA5}">
                      <a16:colId xmlns:a16="http://schemas.microsoft.com/office/drawing/2014/main" val="3941999806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val="3522109118"/>
                    </a:ext>
                  </a:extLst>
                </a:gridCol>
                <a:gridCol w="1504611">
                  <a:extLst>
                    <a:ext uri="{9D8B030D-6E8A-4147-A177-3AD203B41FA5}">
                      <a16:colId xmlns:a16="http://schemas.microsoft.com/office/drawing/2014/main" val="22280118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Показатели всестороннего анализа профессиональной деятельности педагогического работника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1)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2)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92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2863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88832" cy="1152128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1. Результативность освоения образовательных программ </a:t>
            </a:r>
            <a:r>
              <a:rPr lang="ru-RU" sz="2000" b="1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(по </a:t>
            </a:r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итогам внутренних  мониторинговых исследований)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785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u="sng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Предоставляется таблица, составленная по итогам внутренних мониторингов ( на выбор). </a:t>
            </a:r>
            <a:r>
              <a:rPr lang="ru-RU" sz="2400" u="sng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Таблица заверяется руководителем ОО.</a:t>
            </a:r>
            <a:endParaRPr lang="ru-RU" sz="2400" u="sng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r">
              <a:buNone/>
            </a:pP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	</a:t>
            </a:r>
            <a:r>
              <a:rPr lang="ru-RU" sz="2000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Таблица № 1</a:t>
            </a:r>
          </a:p>
          <a:p>
            <a:pPr marL="0" indent="0" algn="ctr">
              <a:buNone/>
            </a:pPr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Для учителей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3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1673930-C9FC-4070-AA9F-5CF6B626F9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161910"/>
              </p:ext>
            </p:extLst>
          </p:nvPr>
        </p:nvGraphicFramePr>
        <p:xfrm>
          <a:off x="334684" y="3429000"/>
          <a:ext cx="8280918" cy="1453910"/>
        </p:xfrm>
        <a:graphic>
          <a:graphicData uri="http://schemas.openxmlformats.org/drawingml/2006/table">
            <a:tbl>
              <a:tblPr firstRow="1" firstCol="1" bandRow="1"/>
              <a:tblGrid>
                <a:gridCol w="1037725">
                  <a:extLst>
                    <a:ext uri="{9D8B030D-6E8A-4147-A177-3AD203B41FA5}">
                      <a16:colId xmlns:a16="http://schemas.microsoft.com/office/drawing/2014/main" val="2909126375"/>
                    </a:ext>
                  </a:extLst>
                </a:gridCol>
                <a:gridCol w="1062792">
                  <a:extLst>
                    <a:ext uri="{9D8B030D-6E8A-4147-A177-3AD203B41FA5}">
                      <a16:colId xmlns:a16="http://schemas.microsoft.com/office/drawing/2014/main" val="3253604069"/>
                    </a:ext>
                  </a:extLst>
                </a:gridCol>
                <a:gridCol w="1107910">
                  <a:extLst>
                    <a:ext uri="{9D8B030D-6E8A-4147-A177-3AD203B41FA5}">
                      <a16:colId xmlns:a16="http://schemas.microsoft.com/office/drawing/2014/main" val="3843216332"/>
                    </a:ext>
                  </a:extLst>
                </a:gridCol>
                <a:gridCol w="1029371">
                  <a:extLst>
                    <a:ext uri="{9D8B030D-6E8A-4147-A177-3AD203B41FA5}">
                      <a16:colId xmlns:a16="http://schemas.microsoft.com/office/drawing/2014/main" val="1552054465"/>
                    </a:ext>
                  </a:extLst>
                </a:gridCol>
                <a:gridCol w="1168904">
                  <a:extLst>
                    <a:ext uri="{9D8B030D-6E8A-4147-A177-3AD203B41FA5}">
                      <a16:colId xmlns:a16="http://schemas.microsoft.com/office/drawing/2014/main" val="1030136628"/>
                    </a:ext>
                  </a:extLst>
                </a:gridCol>
                <a:gridCol w="1539042">
                  <a:extLst>
                    <a:ext uri="{9D8B030D-6E8A-4147-A177-3AD203B41FA5}">
                      <a16:colId xmlns:a16="http://schemas.microsoft.com/office/drawing/2014/main" val="1729815446"/>
                    </a:ext>
                  </a:extLst>
                </a:gridCol>
                <a:gridCol w="1335174">
                  <a:extLst>
                    <a:ext uri="{9D8B030D-6E8A-4147-A177-3AD203B41FA5}">
                      <a16:colId xmlns:a16="http://schemas.microsoft.com/office/drawing/2014/main" val="1329577463"/>
                    </a:ext>
                  </a:extLst>
                </a:gridCol>
              </a:tblGrid>
              <a:tr h="791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Вид контроля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Учебный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Сроки </a:t>
                      </a:r>
                      <a:r>
                        <a:rPr lang="ru-RU" sz="17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проведе</a:t>
                      </a:r>
                      <a:endParaRPr lang="ru-RU" sz="17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ния</a:t>
                      </a:r>
                      <a:endParaRPr lang="ru-RU" sz="17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Класс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Кол-во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обуч-ся</a:t>
                      </a:r>
                      <a:endParaRPr lang="ru-RU" sz="17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Абсолютная успеваемость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(чел, 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Качествен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ная</a:t>
                      </a:r>
                      <a:r>
                        <a:rPr lang="ru-RU" sz="17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успев-</a:t>
                      </a:r>
                      <a:r>
                        <a:rPr lang="ru-RU" sz="17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сть</a:t>
                      </a:r>
                      <a:r>
                        <a:rPr lang="ru-RU" sz="17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(чел., 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4198979"/>
                  </a:ext>
                </a:extLst>
              </a:tr>
              <a:tr h="331237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Если предметов несколько, указать каждый предмет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020842"/>
                  </a:ext>
                </a:extLst>
              </a:tr>
              <a:tr h="331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8413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21406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5068" y="332656"/>
            <a:ext cx="7344816" cy="864096"/>
          </a:xfrm>
        </p:spPr>
        <p:txBody>
          <a:bodyPr>
            <a:noAutofit/>
          </a:bodyPr>
          <a:lstStyle/>
          <a:p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4. Результативность личного вклада в повышение качества образования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30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4F88A8-9E3C-42A0-9891-F20747D98A89}"/>
              </a:ext>
            </a:extLst>
          </p:cNvPr>
          <p:cNvSpPr txBox="1"/>
          <p:nvPr/>
        </p:nvSpPr>
        <p:spPr>
          <a:xfrm>
            <a:off x="3352428" y="2131770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Высшая категория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F1B1263-A6A0-440F-B7AC-E02918A47C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299169"/>
              </p:ext>
            </p:extLst>
          </p:nvPr>
        </p:nvGraphicFramePr>
        <p:xfrm>
          <a:off x="395536" y="2852936"/>
          <a:ext cx="8434064" cy="1304608"/>
        </p:xfrm>
        <a:graphic>
          <a:graphicData uri="http://schemas.openxmlformats.org/drawingml/2006/table">
            <a:tbl>
              <a:tblPr firstRow="1" firstCol="1" bandRow="1"/>
              <a:tblGrid>
                <a:gridCol w="2066180">
                  <a:extLst>
                    <a:ext uri="{9D8B030D-6E8A-4147-A177-3AD203B41FA5}">
                      <a16:colId xmlns:a16="http://schemas.microsoft.com/office/drawing/2014/main" val="3000939371"/>
                    </a:ext>
                  </a:extLst>
                </a:gridCol>
                <a:gridCol w="2223611">
                  <a:extLst>
                    <a:ext uri="{9D8B030D-6E8A-4147-A177-3AD203B41FA5}">
                      <a16:colId xmlns:a16="http://schemas.microsoft.com/office/drawing/2014/main" val="3428325281"/>
                    </a:ext>
                  </a:extLst>
                </a:gridCol>
                <a:gridCol w="1616862">
                  <a:extLst>
                    <a:ext uri="{9D8B030D-6E8A-4147-A177-3AD203B41FA5}">
                      <a16:colId xmlns:a16="http://schemas.microsoft.com/office/drawing/2014/main" val="2188827160"/>
                    </a:ext>
                  </a:extLst>
                </a:gridCol>
                <a:gridCol w="2527411">
                  <a:extLst>
                    <a:ext uri="{9D8B030D-6E8A-4147-A177-3AD203B41FA5}">
                      <a16:colId xmlns:a16="http://schemas.microsoft.com/office/drawing/2014/main" val="241790015"/>
                    </a:ext>
                  </a:extLst>
                </a:gridCol>
              </a:tblGrid>
              <a:tr h="228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программно-методического продукта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Степень участия в разработке (автор/соавтор/составитель)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 разработки 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 положительной внешней оценки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9700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7187620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439799" y="1333142"/>
            <a:ext cx="1486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Таблица № 5</a:t>
            </a:r>
            <a:endParaRPr lang="ru-RU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1113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5068" y="332656"/>
            <a:ext cx="7344816" cy="864096"/>
          </a:xfrm>
        </p:spPr>
        <p:txBody>
          <a:bodyPr>
            <a:noAutofit/>
          </a:bodyPr>
          <a:lstStyle/>
          <a:p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4. Результативность личного вклада в повышение качества образования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31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80312" y="1462703"/>
            <a:ext cx="1486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Таблица </a:t>
            </a:r>
            <a:r>
              <a:rPr lang="ru-RU" i="1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№ </a:t>
            </a:r>
            <a:r>
              <a:rPr lang="ru-RU" i="1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ru-RU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0196" y="1832035"/>
            <a:ext cx="86263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</a:rPr>
              <a:t>Оцениваем наличие программно-методической разработки по направлению профессиональной деятельности аттестуемого педагогического работника, наличие положительной оценки.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</a:rPr>
              <a:t>Делаем вывод о соответствии результатов профессиональной деятельности педагогического работника требованиям, предъявляемым к высшей квалификационной категории, если наблюдается: участие (автор, соавтор) педагогического работника в разработке программно-методического продукта (программы внеурочной деятельности/ дополнительные образовательные программы/ ЭОР/ дидактические материалы/методические пособия и др.), утвержденного и рекомендованного к использованию на различных уровнях, но не ниже муниципального. На данный методический продукт есть внешняя положительная оценка (рецензия кандидата наук/ отзыв специалистов методических служб, центров, ИПКРО, РЦО и </a:t>
            </a:r>
            <a:r>
              <a:rPr lang="ru-RU" dirty="0" err="1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</a:rPr>
              <a:t>т.п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</a:rPr>
              <a:t>/ экспертное заключение конкурсной комиссии (диплом победителя в конкурсе, организатором которых являются органы местного самоуправления, органы законодательной и исполнительной власти, осуществляющие управление в сфере образования.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6005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5068" y="332656"/>
            <a:ext cx="7344816" cy="864096"/>
          </a:xfrm>
        </p:spPr>
        <p:txBody>
          <a:bodyPr>
            <a:noAutofit/>
          </a:bodyPr>
          <a:lstStyle/>
          <a:p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4. Результативность личного вклада в повышение качества образования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6B9D09-C74D-4F7A-A3BD-940A6A18E41D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4F88A8-9E3C-42A0-9891-F20747D98A89}"/>
              </a:ext>
            </a:extLst>
          </p:cNvPr>
          <p:cNvSpPr txBox="1"/>
          <p:nvPr/>
        </p:nvSpPr>
        <p:spPr>
          <a:xfrm>
            <a:off x="3409528" y="162544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Высшая категория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8ED07DAE-0B71-4B69-B5EC-54A97B5E5FA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3240946"/>
          <a:ext cx="8434063" cy="234829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48064">
                  <a:extLst>
                    <a:ext uri="{9D8B030D-6E8A-4147-A177-3AD203B41FA5}">
                      <a16:colId xmlns:a16="http://schemas.microsoft.com/office/drawing/2014/main" val="220431757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488765216"/>
                    </a:ext>
                  </a:extLst>
                </a:gridCol>
                <a:gridCol w="1501823">
                  <a:extLst>
                    <a:ext uri="{9D8B030D-6E8A-4147-A177-3AD203B41FA5}">
                      <a16:colId xmlns:a16="http://schemas.microsoft.com/office/drawing/2014/main" val="1302595438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Участие в разработке программно-методического сопровождения образовательного процесса (таблица № 5):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активное</a:t>
                      </a: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участие в разработке программно-методических продуктов (программы внеурочной деятельности/ </a:t>
                      </a:r>
                      <a:r>
                        <a:rPr lang="ru-RU" sz="1600" i="1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допол</a:t>
                      </a: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. образовательные программы/ ЭОР/ дидактические материалы/методические пособия и др.), утвержденных и рекомендованных к использованию на различных уровнях, но не ниже муниципального</a:t>
                      </a: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(внешняя положительная оценка) 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423109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D84EFC85-EB44-47CA-A091-BC47F7DD7EC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7200" y="2286562"/>
          <a:ext cx="8424936" cy="97840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28592">
                  <a:extLst>
                    <a:ext uri="{9D8B030D-6E8A-4147-A177-3AD203B41FA5}">
                      <a16:colId xmlns:a16="http://schemas.microsoft.com/office/drawing/2014/main" val="3941999806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val="3522109118"/>
                    </a:ext>
                  </a:extLst>
                </a:gridCol>
                <a:gridCol w="1504611">
                  <a:extLst>
                    <a:ext uri="{9D8B030D-6E8A-4147-A177-3AD203B41FA5}">
                      <a16:colId xmlns:a16="http://schemas.microsoft.com/office/drawing/2014/main" val="22280118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Показатели всестороннего анализа профессиональной деятельности педагогического работника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1)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2)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92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06750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632848" cy="864096"/>
          </a:xfrm>
        </p:spPr>
        <p:txBody>
          <a:bodyPr>
            <a:noAutofit/>
          </a:bodyPr>
          <a:lstStyle/>
          <a:p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4. Результативность личного вклада в повышение качества образования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6B9D09-C74D-4F7A-A3BD-940A6A18E41D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4F88A8-9E3C-42A0-9891-F20747D98A89}"/>
              </a:ext>
            </a:extLst>
          </p:cNvPr>
          <p:cNvSpPr txBox="1"/>
          <p:nvPr/>
        </p:nvSpPr>
        <p:spPr>
          <a:xfrm>
            <a:off x="3419872" y="2510067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Высшая категория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A861FA7-19F1-41AB-AFF0-897B087EF50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95536" y="3254707"/>
          <a:ext cx="8434063" cy="104368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441098">
                  <a:extLst>
                    <a:ext uri="{9D8B030D-6E8A-4147-A177-3AD203B41FA5}">
                      <a16:colId xmlns:a16="http://schemas.microsoft.com/office/drawing/2014/main" val="4034488499"/>
                    </a:ext>
                  </a:extLst>
                </a:gridCol>
                <a:gridCol w="2398647">
                  <a:extLst>
                    <a:ext uri="{9D8B030D-6E8A-4147-A177-3AD203B41FA5}">
                      <a16:colId xmlns:a16="http://schemas.microsoft.com/office/drawing/2014/main" val="3865570677"/>
                    </a:ext>
                  </a:extLst>
                </a:gridCol>
                <a:gridCol w="1087994">
                  <a:extLst>
                    <a:ext uri="{9D8B030D-6E8A-4147-A177-3AD203B41FA5}">
                      <a16:colId xmlns:a16="http://schemas.microsoft.com/office/drawing/2014/main" val="1176859484"/>
                    </a:ext>
                  </a:extLst>
                </a:gridCol>
                <a:gridCol w="1506324">
                  <a:extLst>
                    <a:ext uri="{9D8B030D-6E8A-4147-A177-3AD203B41FA5}">
                      <a16:colId xmlns:a16="http://schemas.microsoft.com/office/drawing/2014/main" val="30849848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Уровень, название профессионального конкурса, организатор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конкурсной работы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9894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32117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E4F88A8-9E3C-42A0-9891-F20747D98A89}"/>
              </a:ext>
            </a:extLst>
          </p:cNvPr>
          <p:cNvSpPr txBox="1"/>
          <p:nvPr/>
        </p:nvSpPr>
        <p:spPr>
          <a:xfrm>
            <a:off x="6553200" y="1453299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Таблица № 6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Astra Serif" panose="020A0603040505020204" pitchFamily="18" charset="-52"/>
              <a:ea typeface="PT Astra Serif" panose="020A0603040505020204" pitchFamily="18" charset="-5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196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632848" cy="864096"/>
          </a:xfrm>
        </p:spPr>
        <p:txBody>
          <a:bodyPr>
            <a:noAutofit/>
          </a:bodyPr>
          <a:lstStyle/>
          <a:p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4. Результативность личного вклада в повышение качества образования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6B9D09-C74D-4F7A-A3BD-940A6A18E41D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4F88A8-9E3C-42A0-9891-F20747D98A89}"/>
              </a:ext>
            </a:extLst>
          </p:cNvPr>
          <p:cNvSpPr txBox="1"/>
          <p:nvPr/>
        </p:nvSpPr>
        <p:spPr>
          <a:xfrm>
            <a:off x="6623720" y="1412776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Таблица № 6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Astra Serif" panose="020A0603040505020204" pitchFamily="18" charset="-52"/>
              <a:ea typeface="PT Astra Serif" panose="020A0603040505020204" pitchFamily="18" charset="-52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182505"/>
            <a:ext cx="86409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4958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Оцениваем наличие системы деятельности педагога по данному направлению, уровень конкурсов, в которых принимает участие педагогический работник и результат (наличие призовых мест).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Astra Serif" panose="020A0603040505020204" pitchFamily="18" charset="-52"/>
                <a:ea typeface="Calibri" panose="020F0502020204030204" pitchFamily="34" charset="0"/>
                <a:cs typeface="+mn-cs"/>
              </a:rPr>
              <a:t>Делаем вывод о соответствии результатов профессиональной деятельности педагогического работника требованиям, предъявляемым к высшей квалификационной категории, если наблюдается: систематическое, неоднократное участие в конкурсах, выше уровня ОО, наличие  призовых мест (победители, призеры, лауреаты, удостоенные денежными поощрениями) в конкурсах, организатором которых являются органы местного самоуправления, органы законодательной и исполнительной власти, осуществляющие управление в сфере образования.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1603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632848" cy="864096"/>
          </a:xfrm>
        </p:spPr>
        <p:txBody>
          <a:bodyPr>
            <a:noAutofit/>
          </a:bodyPr>
          <a:lstStyle/>
          <a:p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4. Результативность личного вклада в повышение качества образования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35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4F88A8-9E3C-42A0-9891-F20747D98A89}"/>
              </a:ext>
            </a:extLst>
          </p:cNvPr>
          <p:cNvSpPr txBox="1"/>
          <p:nvPr/>
        </p:nvSpPr>
        <p:spPr>
          <a:xfrm>
            <a:off x="3563888" y="1832676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Высшая категория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8ED07DAE-0B71-4B69-B5EC-54A97B5E5F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58145"/>
              </p:ext>
            </p:extLst>
          </p:nvPr>
        </p:nvGraphicFramePr>
        <p:xfrm>
          <a:off x="457199" y="3357852"/>
          <a:ext cx="8434063" cy="208737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48064">
                  <a:extLst>
                    <a:ext uri="{9D8B030D-6E8A-4147-A177-3AD203B41FA5}">
                      <a16:colId xmlns:a16="http://schemas.microsoft.com/office/drawing/2014/main" val="220431757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488765216"/>
                    </a:ext>
                  </a:extLst>
                </a:gridCol>
                <a:gridCol w="1501823">
                  <a:extLst>
                    <a:ext uri="{9D8B030D-6E8A-4147-A177-3AD203B41FA5}">
                      <a16:colId xmlns:a16="http://schemas.microsoft.com/office/drawing/2014/main" val="1302595438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Участие в профессиональных конкурсах (таблица № 6):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активное участие</a:t>
                      </a: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и наличие призовых мест в профессиональных конкурсах, в том числе организатором которых являются органы законодательной и исполнительной власти, осуществляющие управление в сфере образования (культуры или спорта) и подведомственные им организации или инициированные Президентом РФ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423109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D84EFC85-EB44-47CA-A091-BC47F7DD7E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610168"/>
              </p:ext>
            </p:extLst>
          </p:nvPr>
        </p:nvGraphicFramePr>
        <p:xfrm>
          <a:off x="457200" y="2394747"/>
          <a:ext cx="8424936" cy="97840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28592">
                  <a:extLst>
                    <a:ext uri="{9D8B030D-6E8A-4147-A177-3AD203B41FA5}">
                      <a16:colId xmlns:a16="http://schemas.microsoft.com/office/drawing/2014/main" val="3941999806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val="3522109118"/>
                    </a:ext>
                  </a:extLst>
                </a:gridCol>
                <a:gridCol w="1504611">
                  <a:extLst>
                    <a:ext uri="{9D8B030D-6E8A-4147-A177-3AD203B41FA5}">
                      <a16:colId xmlns:a16="http://schemas.microsoft.com/office/drawing/2014/main" val="22280118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Показатели всестороннего анализа профессиональной деятельности педагогического работника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1)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2)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92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74690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36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F4A2799-7FD0-497A-B2C0-9483A667E5B3}"/>
              </a:ext>
            </a:extLst>
          </p:cNvPr>
          <p:cNvSpPr/>
          <p:nvPr/>
        </p:nvSpPr>
        <p:spPr>
          <a:xfrm>
            <a:off x="485800" y="1700808"/>
            <a:ext cx="83529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2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8. Вывод по итогам всестороннего анализа профессиональной деятельности: соответствует (не соответствует)</a:t>
            </a:r>
            <a:r>
              <a:rPr lang="ru-RU" sz="22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2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требованиям, предъявляемым</a:t>
            </a:r>
            <a:r>
              <a:rPr lang="ru-RU" sz="22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2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к высшей (или первой)</a:t>
            </a:r>
            <a:r>
              <a:rPr lang="ru-RU" sz="22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2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квалификационной категории по должности «___________________».</a:t>
            </a:r>
            <a:endParaRPr lang="ru-RU" sz="22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spcAft>
                <a:spcPts val="0"/>
              </a:spcAft>
            </a:pPr>
            <a:r>
              <a:rPr lang="ru-RU" sz="2200" baseline="30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               				указать должность</a:t>
            </a:r>
            <a:endParaRPr lang="ru-RU" sz="22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/>
            <a:r>
              <a:rPr lang="ru-RU" sz="22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9. Рекомендации: </a:t>
            </a:r>
            <a:r>
              <a:rPr lang="ru-RU" sz="2200" u="sng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обязательно</a:t>
            </a:r>
            <a:r>
              <a:rPr lang="ru-RU" sz="22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указать рекомендации по повышению эффективности и качества педагогической деятельности (при несоответствии заявленной квалификационной категории, в том числе по отдельным показателям)</a:t>
            </a:r>
            <a:endParaRPr lang="ru-RU" sz="22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283649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37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878F0C1-B416-45B5-BF07-C1409408542E}"/>
              </a:ext>
            </a:extLst>
          </p:cNvPr>
          <p:cNvSpPr/>
          <p:nvPr/>
        </p:nvSpPr>
        <p:spPr>
          <a:xfrm>
            <a:off x="323528" y="1492572"/>
            <a:ext cx="86409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2000" dirty="0">
              <a:latin typeface="PT Astra Serif" panose="020A0603040505020204" pitchFamily="18" charset="-52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000" dirty="0">
              <a:latin typeface="PT Astra Serif" panose="020A0603040505020204" pitchFamily="18" charset="-52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1.Специалист 1 ____________________________________________________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aseline="300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		ФИО, место работы, занимаемая должность                                        Подпись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2.Специалист 2  ___________________________________________________</a:t>
            </a:r>
          </a:p>
          <a:p>
            <a:pPr algn="just">
              <a:spcAft>
                <a:spcPts val="0"/>
              </a:spcAft>
            </a:pPr>
            <a:r>
              <a:rPr lang="ru-RU" sz="2000" baseline="300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		ФИО, место работы, занимаемая должность</a:t>
            </a:r>
            <a:r>
              <a:rPr lang="ru-RU" sz="2000" b="1" baseline="300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                                        </a:t>
            </a:r>
            <a:r>
              <a:rPr lang="ru-RU" sz="2000" baseline="300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Подпись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С итоговым заключением ознакомлен _________________________________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aseline="300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               					Дата               Подпись        Расшифровка подписи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С выводом  __________________________________________________________________</a:t>
            </a:r>
            <a:r>
              <a:rPr lang="ru-RU" sz="2000" baseline="300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Согласен,  не согласен                                      Дата               Подпись</a:t>
            </a:r>
            <a:r>
              <a:rPr lang="ru-RU" sz="20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                        </a:t>
            </a:r>
            <a:r>
              <a:rPr lang="ru-RU" sz="2000" baseline="300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Расшифровка подписи</a:t>
            </a:r>
            <a:r>
              <a:rPr lang="ru-RU" sz="20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  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8BD3E25-A59B-4888-A1B1-38B9DC4B2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5325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nikulshin\Desktop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0" y="-5045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38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1534" y="6301899"/>
            <a:ext cx="8502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hlinkClick r:id="rId4"/>
              </a:rPr>
              <a:t>https://toipkro.ru/departments/centr-attestacii-ocenki-32/attestaciya-pedagogicheskih-rabotnikov-242/attestuemomu-223/</a:t>
            </a:r>
            <a:endParaRPr lang="ru-RU" sz="1200" dirty="0"/>
          </a:p>
          <a:p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1234572" y="170020"/>
            <a:ext cx="7920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Аттестация педагогических работников в целях установления квалификационной категории «педагог-методист» или «педагог-наставник»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6213BB-EEC6-49BE-AB42-4CCF08221A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400" b="10096"/>
          <a:stretch/>
        </p:blipFill>
        <p:spPr>
          <a:xfrm>
            <a:off x="461534" y="992885"/>
            <a:ext cx="8070906" cy="560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694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nikulshin\Desktop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39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6388715"/>
            <a:ext cx="8502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hlinkClick r:id="rId3"/>
              </a:rPr>
              <a:t>https://toipkro.ru/departments/centr-attestacii-ocenki-32/attestaciya-pedagogicheskih-rabotnikov-242/attestuemomu-223/</a:t>
            </a:r>
            <a:endParaRPr lang="ru-RU" sz="1200" dirty="0"/>
          </a:p>
          <a:p>
            <a:endParaRPr lang="ru-RU" sz="1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912365-9F6B-4040-8522-5D224D8AA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906" y="1196753"/>
            <a:ext cx="8331557" cy="523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20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88832" cy="1152128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1. Результативность освоения образовательных программ </a:t>
            </a:r>
            <a:r>
              <a:rPr lang="ru-RU" sz="2000" b="1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(по </a:t>
            </a:r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итогам внутренних  мониторинговых исследований)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4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5938" y="1886280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Сравниваем успеваемость обучающихся по итогам контрольных срезов за последние три года на примере одних и тех же классов. 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Делаем вывод о соответствии результатов профессиональной деятельности педагогического работника требованиям, предъявляемым </a:t>
            </a:r>
            <a:r>
              <a:rPr lang="ru-RU" b="1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 высшей 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квалификационной категории, если абсолютная успеваемость (процент обучающихся, освоивших образовательную программу без «2») - 100%, качественная успеваемость (процент обучающихся, освоивших образовательную программу на «4» и «5») в динамике (наличие обучающихся, которые улучшили свой результат), по сравнению с данными, представленными за предыдущий год</a:t>
            </a:r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Делаем вывод о соответствии результатов профессиональной деятельности педагогического работника требованиям, предъявляемым </a:t>
            </a:r>
            <a:r>
              <a:rPr lang="ru-RU" b="1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 первой 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квалификационной категории, если абсолютная успеваемость (процент обучающихся, освоивших образовательную программу без «2») - 100%, качественная успеваемость (процент обучающихся, освоивших образовательную программу на «4» и «5») стабильная, без ухудшения, по сравнению с данными, представленными за предыдущий год</a:t>
            </a:r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78366" y="1272346"/>
            <a:ext cx="1428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Таблица № 1</a:t>
            </a:r>
            <a:endParaRPr lang="ru-RU" i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63926" y="1420719"/>
            <a:ext cx="161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Для учителей</a:t>
            </a:r>
            <a:endParaRPr lang="ru-RU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567405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4293096"/>
            <a:ext cx="5328592" cy="1584176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Constantia" pitchFamily="18" charset="0"/>
              </a:rPr>
              <a:t>Спасибо за внимание!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443711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701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6302" y="93536"/>
            <a:ext cx="7488832" cy="1152128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1. Результативность освоения образовательных программ </a:t>
            </a:r>
            <a:r>
              <a:rPr lang="ru-RU" sz="2000" b="1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(по </a:t>
            </a:r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итогам внутренних  мониторинговых исследований)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C0E9EFC-0338-40A6-AB4E-4A164DB111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5107602"/>
              </p:ext>
            </p:extLst>
          </p:nvPr>
        </p:nvGraphicFramePr>
        <p:xfrm>
          <a:off x="368259" y="2537615"/>
          <a:ext cx="8486875" cy="1950720"/>
        </p:xfrm>
        <a:graphic>
          <a:graphicData uri="http://schemas.openxmlformats.org/drawingml/2006/table">
            <a:tbl>
              <a:tblPr firstRow="1" firstCol="1" bandRow="1"/>
              <a:tblGrid>
                <a:gridCol w="1008411">
                  <a:extLst>
                    <a:ext uri="{9D8B030D-6E8A-4147-A177-3AD203B41FA5}">
                      <a16:colId xmlns:a16="http://schemas.microsoft.com/office/drawing/2014/main" val="121192408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63945273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423542347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965444785"/>
                    </a:ext>
                  </a:extLst>
                </a:gridCol>
                <a:gridCol w="1203766">
                  <a:extLst>
                    <a:ext uri="{9D8B030D-6E8A-4147-A177-3AD203B41FA5}">
                      <a16:colId xmlns:a16="http://schemas.microsoft.com/office/drawing/2014/main" val="2687178398"/>
                    </a:ext>
                  </a:extLst>
                </a:gridCol>
                <a:gridCol w="591951">
                  <a:extLst>
                    <a:ext uri="{9D8B030D-6E8A-4147-A177-3AD203B41FA5}">
                      <a16:colId xmlns:a16="http://schemas.microsoft.com/office/drawing/2014/main" val="4041373244"/>
                    </a:ext>
                  </a:extLst>
                </a:gridCol>
                <a:gridCol w="641421">
                  <a:extLst>
                    <a:ext uri="{9D8B030D-6E8A-4147-A177-3AD203B41FA5}">
                      <a16:colId xmlns:a16="http://schemas.microsoft.com/office/drawing/2014/main" val="3225639755"/>
                    </a:ext>
                  </a:extLst>
                </a:gridCol>
                <a:gridCol w="641421">
                  <a:extLst>
                    <a:ext uri="{9D8B030D-6E8A-4147-A177-3AD203B41FA5}">
                      <a16:colId xmlns:a16="http://schemas.microsoft.com/office/drawing/2014/main" val="805971293"/>
                    </a:ext>
                  </a:extLst>
                </a:gridCol>
                <a:gridCol w="558413">
                  <a:extLst>
                    <a:ext uri="{9D8B030D-6E8A-4147-A177-3AD203B41FA5}">
                      <a16:colId xmlns:a16="http://schemas.microsoft.com/office/drawing/2014/main" val="1180627004"/>
                    </a:ext>
                  </a:extLst>
                </a:gridCol>
                <a:gridCol w="588598">
                  <a:extLst>
                    <a:ext uri="{9D8B030D-6E8A-4147-A177-3AD203B41FA5}">
                      <a16:colId xmlns:a16="http://schemas.microsoft.com/office/drawing/2014/main" val="3302228492"/>
                    </a:ext>
                  </a:extLst>
                </a:gridCol>
                <a:gridCol w="588598">
                  <a:extLst>
                    <a:ext uri="{9D8B030D-6E8A-4147-A177-3AD203B41FA5}">
                      <a16:colId xmlns:a16="http://schemas.microsoft.com/office/drawing/2014/main" val="647059090"/>
                    </a:ext>
                  </a:extLst>
                </a:gridCol>
              </a:tblGrid>
              <a:tr h="15684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объедине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Учебный год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обуч-ся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 начало года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обуч-ся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 конец года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Сохран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ность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континген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 (%)/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стабиль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ность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состава (%)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уровень развития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уровень развития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уровень развития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478739"/>
                  </a:ext>
                </a:extLst>
              </a:tr>
              <a:tr h="1568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2916529"/>
                  </a:ext>
                </a:extLst>
              </a:tr>
              <a:tr h="1568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7359447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5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7296FF-EC5B-499B-A3AC-5EF04180DE21}"/>
              </a:ext>
            </a:extLst>
          </p:cNvPr>
          <p:cNvSpPr txBox="1"/>
          <p:nvPr/>
        </p:nvSpPr>
        <p:spPr>
          <a:xfrm>
            <a:off x="395237" y="1692715"/>
            <a:ext cx="8486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Для педагогов дополнительного образования, педагогов-библиотекарей</a:t>
            </a:r>
          </a:p>
        </p:txBody>
      </p:sp>
    </p:spTree>
    <p:extLst>
      <p:ext uri="{BB962C8B-B14F-4D97-AF65-F5344CB8AC3E}">
        <p14:creationId xmlns:p14="http://schemas.microsoft.com/office/powerpoint/2010/main" val="2357667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6302" y="93536"/>
            <a:ext cx="7488832" cy="1152128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1. Результативность освоения образовательных программ </a:t>
            </a:r>
            <a:r>
              <a:rPr lang="ru-RU" sz="2000" b="1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(по </a:t>
            </a:r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итогам внутренних  мониторинговых исследований)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6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7296FF-EC5B-499B-A3AC-5EF04180DE21}"/>
              </a:ext>
            </a:extLst>
          </p:cNvPr>
          <p:cNvSpPr txBox="1"/>
          <p:nvPr/>
        </p:nvSpPr>
        <p:spPr>
          <a:xfrm>
            <a:off x="379271" y="1389886"/>
            <a:ext cx="8486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Для педагогов дополнительного образования, педагогов-библиотекарей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8259" y="1916832"/>
            <a:ext cx="848687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Сравниваем успеваемость обучающихся за последние три года на примере одних и тех же групп (объединений) в соответствии с критериями оценивания, описанными в образовательной программе, реализуемой педагогическим работником.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Делаем вывод о соответствии результатов профессиональной деятельности педагогического работника требованиям, предъявляемым </a:t>
            </a:r>
            <a:r>
              <a:rPr lang="ru-RU" sz="1600" b="1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 высшей </a:t>
            </a:r>
            <a:r>
              <a:rPr lang="ru-RU" sz="1600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квалификационной категории, если сохранность контингента – 100%, стабильность состава не менее 90%. 100% обучающихся освоили образовательную программу, показывая высокий или средний уровень развития, увеличивается доля обучающихся, демонстрирующих высокий уровень развития по сравнению с данными, представленными за предыдущий год, отсутствуют обучающиеся, демонстрирующие низкий уровень развития по итогам освоения образовательной программы</a:t>
            </a:r>
            <a:r>
              <a:rPr lang="ru-RU" sz="1600" dirty="0" smtClean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spcAft>
                <a:spcPts val="0"/>
              </a:spcAft>
            </a:pPr>
            <a:endParaRPr lang="ru-RU" sz="1600" dirty="0" smtClean="0">
              <a:solidFill>
                <a:srgbClr val="000000"/>
              </a:solidFill>
              <a:latin typeface="PT Astra Serif" panose="020A06030405050202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Делаем </a:t>
            </a:r>
            <a:r>
              <a:rPr lang="ru-RU" sz="1600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вывод о соответствии результатов профессиональной деятельности педагогического работника требованиям, предъявляемым </a:t>
            </a:r>
            <a:r>
              <a:rPr lang="ru-RU" sz="1600" b="1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 первой </a:t>
            </a:r>
            <a:r>
              <a:rPr lang="ru-RU" sz="1600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квалификационной категории, если сохранность контингента – 100%, стабильность состава не менее 75%. 100% обучающихся освоили образовательную программу, показывая высокий или средний уровень развития, отсутствуют обучающиеся, демонстрирующие низкий уровень развития по итогам освоения образовательной программы.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99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88832" cy="1152128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1. Результативность освоения образовательных программ </a:t>
            </a:r>
            <a:r>
              <a:rPr lang="ru-RU" sz="2000" b="1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(по </a:t>
            </a:r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итогам внутренних  мониторинговых исследований)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7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7296FF-EC5B-499B-A3AC-5EF04180DE21}"/>
              </a:ext>
            </a:extLst>
          </p:cNvPr>
          <p:cNvSpPr txBox="1"/>
          <p:nvPr/>
        </p:nvSpPr>
        <p:spPr>
          <a:xfrm>
            <a:off x="1547664" y="1988840"/>
            <a:ext cx="5827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Для педагогов-организаторов, старших вожатых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9CCCC89C-FE9B-44FA-A4C6-DD93EEAFF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404209"/>
              </p:ext>
            </p:extLst>
          </p:nvPr>
        </p:nvGraphicFramePr>
        <p:xfrm>
          <a:off x="467544" y="2636912"/>
          <a:ext cx="8352927" cy="3312369"/>
        </p:xfrm>
        <a:graphic>
          <a:graphicData uri="http://schemas.openxmlformats.org/drawingml/2006/table">
            <a:tbl>
              <a:tblPr firstRow="1" firstCol="1" bandRow="1"/>
              <a:tblGrid>
                <a:gridCol w="1064467">
                  <a:extLst>
                    <a:ext uri="{9D8B030D-6E8A-4147-A177-3AD203B41FA5}">
                      <a16:colId xmlns:a16="http://schemas.microsoft.com/office/drawing/2014/main" val="1825907874"/>
                    </a:ext>
                  </a:extLst>
                </a:gridCol>
                <a:gridCol w="433010">
                  <a:extLst>
                    <a:ext uri="{9D8B030D-6E8A-4147-A177-3AD203B41FA5}">
                      <a16:colId xmlns:a16="http://schemas.microsoft.com/office/drawing/2014/main" val="2098176839"/>
                    </a:ext>
                  </a:extLst>
                </a:gridCol>
                <a:gridCol w="489733">
                  <a:extLst>
                    <a:ext uri="{9D8B030D-6E8A-4147-A177-3AD203B41FA5}">
                      <a16:colId xmlns:a16="http://schemas.microsoft.com/office/drawing/2014/main" val="3351433340"/>
                    </a:ext>
                  </a:extLst>
                </a:gridCol>
                <a:gridCol w="639927">
                  <a:extLst>
                    <a:ext uri="{9D8B030D-6E8A-4147-A177-3AD203B41FA5}">
                      <a16:colId xmlns:a16="http://schemas.microsoft.com/office/drawing/2014/main" val="1413438497"/>
                    </a:ext>
                  </a:extLst>
                </a:gridCol>
                <a:gridCol w="639927">
                  <a:extLst>
                    <a:ext uri="{9D8B030D-6E8A-4147-A177-3AD203B41FA5}">
                      <a16:colId xmlns:a16="http://schemas.microsoft.com/office/drawing/2014/main" val="4175958108"/>
                    </a:ext>
                  </a:extLst>
                </a:gridCol>
                <a:gridCol w="1245501">
                  <a:extLst>
                    <a:ext uri="{9D8B030D-6E8A-4147-A177-3AD203B41FA5}">
                      <a16:colId xmlns:a16="http://schemas.microsoft.com/office/drawing/2014/main" val="2278948597"/>
                    </a:ext>
                  </a:extLst>
                </a:gridCol>
                <a:gridCol w="1354153">
                  <a:extLst>
                    <a:ext uri="{9D8B030D-6E8A-4147-A177-3AD203B41FA5}">
                      <a16:colId xmlns:a16="http://schemas.microsoft.com/office/drawing/2014/main" val="4042663006"/>
                    </a:ext>
                  </a:extLst>
                </a:gridCol>
                <a:gridCol w="1246300">
                  <a:extLst>
                    <a:ext uri="{9D8B030D-6E8A-4147-A177-3AD203B41FA5}">
                      <a16:colId xmlns:a16="http://schemas.microsoft.com/office/drawing/2014/main" val="1561662927"/>
                    </a:ext>
                  </a:extLst>
                </a:gridCol>
                <a:gridCol w="1239909">
                  <a:extLst>
                    <a:ext uri="{9D8B030D-6E8A-4147-A177-3AD203B41FA5}">
                      <a16:colId xmlns:a16="http://schemas.microsoft.com/office/drawing/2014/main" val="1375128867"/>
                    </a:ext>
                  </a:extLst>
                </a:gridCol>
              </a:tblGrid>
              <a:tr h="43440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Учебный год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мероприятий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Общее кол-во </a:t>
                      </a:r>
                      <a:r>
                        <a:rPr lang="ru-RU" sz="1600" kern="12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обуч-ся</a:t>
                      </a: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 участвую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щих</a:t>
                      </a: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600" kern="12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мероприя</a:t>
                      </a:r>
                      <a:endParaRPr lang="ru-RU" sz="1600" kern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тии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Общее кол-во </a:t>
                      </a:r>
                      <a:r>
                        <a:rPr lang="ru-RU" sz="1600" kern="12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обуч-ся</a:t>
                      </a: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 участвую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щих</a:t>
                      </a: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в одном мероприятии (средний показатель)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Возрастной диапазон участников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600" kern="12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обуч-ся</a:t>
                      </a: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с особыми </a:t>
                      </a:r>
                      <a:r>
                        <a:rPr lang="ru-RU" sz="1600" kern="12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образовате</a:t>
                      </a:r>
                      <a:endParaRPr lang="ru-RU" sz="1600" kern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льными</a:t>
                      </a: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потребностями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3777003"/>
                  </a:ext>
                </a:extLst>
              </a:tr>
              <a:tr h="26064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Общее кол-во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Уровня ОО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Муниципального уровня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Регионального, всероссийского уровня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921752"/>
                  </a:ext>
                </a:extLst>
              </a:tr>
              <a:tr h="2715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4679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274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88832" cy="1152128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1. Результативность освоения образовательных программ </a:t>
            </a:r>
            <a:r>
              <a:rPr lang="ru-RU" sz="2000" b="1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(по </a:t>
            </a:r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итогам внутренних  мониторинговых исследований)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8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7296FF-EC5B-499B-A3AC-5EF04180DE21}"/>
              </a:ext>
            </a:extLst>
          </p:cNvPr>
          <p:cNvSpPr txBox="1"/>
          <p:nvPr/>
        </p:nvSpPr>
        <p:spPr>
          <a:xfrm>
            <a:off x="1547664" y="1259118"/>
            <a:ext cx="5827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Для педагогов-организаторов, старших вожатых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812439"/>
            <a:ext cx="8496944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Сравниваем успеваемость за последние три года на примере одних и тех же групп обучающихся, принимающих участие в мероприятиях различного уровня.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Делаем вывод о соответствии результатов профессиональной деятельности педагогического работника требованиям, предъявляемым </a:t>
            </a:r>
            <a:r>
              <a:rPr lang="ru-RU" sz="1600" b="1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 высшей </a:t>
            </a:r>
            <a:r>
              <a:rPr lang="ru-RU" sz="1600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квалификационной категории, если прослеживается систематическое (ежегодное) участие обучающихся в реализации социально значимых проектов, мероприятий (программ деятельности), курируемых педагогическим работником, общее количество мероприятий различного уровня – 2-3 в год, средний показатель количества обучающихся, участвующих в одном мероприятии увеличивается по сравнению с данными, представленными за предыдущий год</a:t>
            </a:r>
            <a:r>
              <a:rPr lang="ru-RU" sz="1600" dirty="0" smtClean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spcAft>
                <a:spcPts val="0"/>
              </a:spcAft>
            </a:pPr>
            <a:endParaRPr lang="ru-RU" sz="1600" dirty="0" smtClean="0">
              <a:solidFill>
                <a:srgbClr val="000000"/>
              </a:solidFill>
              <a:latin typeface="PT Astra Serif" panose="020A06030405050202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Делаем </a:t>
            </a:r>
            <a:r>
              <a:rPr lang="ru-RU" sz="1600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вывод о соответствии результатов профессиональной деятельности педагогического работника требованиям, предъявляемым </a:t>
            </a:r>
            <a:r>
              <a:rPr lang="ru-RU" sz="1600" b="1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 первой </a:t>
            </a:r>
            <a:r>
              <a:rPr lang="ru-RU" sz="1600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квалификационной категории, если прослеживается систематическое (ежегодное) участие обучающихся в реализации социально значимых проектов, мероприятий (программ деятельности), курируемых педагогическим работником, общее количество мероприятий различного уровня – 2-3 в год, средний показатель количества обучающихся, участвующих в одном мероприятии - без ухудшения, по сравнению с данными, представленными за предыдущий год</a:t>
            </a:r>
            <a:r>
              <a:rPr lang="ru-RU" sz="1600" dirty="0" smtClean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100" b="1" dirty="0">
                <a:latin typeface="PT Astra Serif" panose="020A0603040505020204" pitchFamily="18" charset="-52"/>
                <a:ea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105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88832" cy="1152128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1. Результативность освоения образовательных программ </a:t>
            </a:r>
            <a:r>
              <a:rPr lang="ru-RU" sz="2000" b="1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)по </a:t>
            </a:r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итогам внутренних  мониторинговых исследований)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9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7296FF-EC5B-499B-A3AC-5EF04180DE21}"/>
              </a:ext>
            </a:extLst>
          </p:cNvPr>
          <p:cNvSpPr txBox="1"/>
          <p:nvPr/>
        </p:nvSpPr>
        <p:spPr>
          <a:xfrm>
            <a:off x="2982911" y="1916832"/>
            <a:ext cx="3322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Для социальных педагогов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BC06295-97DA-41FD-A540-03C4EE8E17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695620"/>
              </p:ext>
            </p:extLst>
          </p:nvPr>
        </p:nvGraphicFramePr>
        <p:xfrm>
          <a:off x="539552" y="2852936"/>
          <a:ext cx="8147247" cy="2595205"/>
        </p:xfrm>
        <a:graphic>
          <a:graphicData uri="http://schemas.openxmlformats.org/drawingml/2006/table">
            <a:tbl>
              <a:tblPr firstRow="1" firstCol="1" bandRow="1"/>
              <a:tblGrid>
                <a:gridCol w="936104">
                  <a:extLst>
                    <a:ext uri="{9D8B030D-6E8A-4147-A177-3AD203B41FA5}">
                      <a16:colId xmlns:a16="http://schemas.microsoft.com/office/drawing/2014/main" val="2113844537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225257198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14706601"/>
                    </a:ext>
                  </a:extLst>
                </a:gridCol>
                <a:gridCol w="1700623">
                  <a:extLst>
                    <a:ext uri="{9D8B030D-6E8A-4147-A177-3AD203B41FA5}">
                      <a16:colId xmlns:a16="http://schemas.microsoft.com/office/drawing/2014/main" val="372170637"/>
                    </a:ext>
                  </a:extLst>
                </a:gridCol>
                <a:gridCol w="1282384">
                  <a:extLst>
                    <a:ext uri="{9D8B030D-6E8A-4147-A177-3AD203B41FA5}">
                      <a16:colId xmlns:a16="http://schemas.microsoft.com/office/drawing/2014/main" val="4026222813"/>
                    </a:ext>
                  </a:extLst>
                </a:gridCol>
                <a:gridCol w="1275808">
                  <a:extLst>
                    <a:ext uri="{9D8B030D-6E8A-4147-A177-3AD203B41FA5}">
                      <a16:colId xmlns:a16="http://schemas.microsoft.com/office/drawing/2014/main" val="3465021224"/>
                    </a:ext>
                  </a:extLst>
                </a:gridCol>
              </a:tblGrid>
              <a:tr h="2306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Учебный год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Кол-во мероприятий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Общее кол-во </a:t>
                      </a:r>
                      <a:r>
                        <a:rPr lang="ru-RU" sz="1600" kern="12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обуч-ся</a:t>
                      </a: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 участвующих в мероприятии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Общее кол-во </a:t>
                      </a:r>
                      <a:r>
                        <a:rPr lang="ru-RU" sz="1600" kern="12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обуч-ся</a:t>
                      </a: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 участвующих в одном мероприятии (средний показатель)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Возрастной диапазон участников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Доля обуч-ся с особыми образователь-ными потребностями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5858480"/>
                  </a:ext>
                </a:extLst>
              </a:tr>
              <a:tr h="288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8352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69060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4131</TotalTime>
  <Words>3907</Words>
  <Application>Microsoft Office PowerPoint</Application>
  <PresentationFormat>Экран (4:3)</PresentationFormat>
  <Paragraphs>534</Paragraphs>
  <Slides>40</Slides>
  <Notes>37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6" baseType="lpstr">
      <vt:lpstr>Arial</vt:lpstr>
      <vt:lpstr>Calibri</vt:lpstr>
      <vt:lpstr>Constantia</vt:lpstr>
      <vt:lpstr>PT Astra Serif</vt:lpstr>
      <vt:lpstr>Times New Roman</vt:lpstr>
      <vt:lpstr>Тема Office</vt:lpstr>
      <vt:lpstr>Всесторонний анализ профессиональной деятельности педагогических работников организаций общего, дошкольного, дополнительного образования и профессиональных образовательных организаций</vt:lpstr>
      <vt:lpstr>Всесторонний анализ профессиональной деятельности педагогических работников</vt:lpstr>
      <vt:lpstr>1. Результативность освоения образовательных программ (по итогам внутренних  мониторинговых исследований)</vt:lpstr>
      <vt:lpstr>1. Результативность освоения образовательных программ (по итогам внутренних  мониторинговых исследований)</vt:lpstr>
      <vt:lpstr>1. Результативность освоения образовательных программ (по итогам внутренних  мониторинговых исследований)</vt:lpstr>
      <vt:lpstr>1. Результативность освоения образовательных программ (по итогам внутренних  мониторинговых исследований)</vt:lpstr>
      <vt:lpstr>1. Результативность освоения образовательных программ (по итогам внутренних  мониторинговых исследований)</vt:lpstr>
      <vt:lpstr>1. Результативность освоения образовательных программ (по итогам внутренних  мониторинговых исследований)</vt:lpstr>
      <vt:lpstr>1. Результативность освоения образовательных программ )по итогам внутренних  мониторинговых исследований)</vt:lpstr>
      <vt:lpstr>1. Результативность освоения образовательных программ )по итогам внутренних  мониторинговых исследований)</vt:lpstr>
      <vt:lpstr>1. Результативность освоения образовательных программ (по итогам внутренних  мониторинговых исследований)</vt:lpstr>
      <vt:lpstr>1. Результативность освоения образовательных программ (по итогам внутренних  мониторинговых исследований)</vt:lpstr>
      <vt:lpstr>1. Результативность освоения образовательных программ (по итогам внутренних  мониторинговых исследований)</vt:lpstr>
      <vt:lpstr>1. Результативность освоения образовательных программ (по итогам внутренних  мониторинговых исследований)</vt:lpstr>
      <vt:lpstr>1. Результативность освоения образовательных программ (по итогам внутренних  мониторинговых исследований)</vt:lpstr>
      <vt:lpstr>1. Результативность освоения образовательных программ (по итогам внутренних  мониторинговых исследований)</vt:lpstr>
      <vt:lpstr>2. Результативность освоения образовательных программ (по итогам внешних мониторинговых исследований) </vt:lpstr>
      <vt:lpstr>2. Результативность освоения образовательных программ (по итогам внешних мониторинговых исследований) </vt:lpstr>
      <vt:lpstr>2. Результативность освоения образовательных программ (по итогам внешних мониторинговых исследований)</vt:lpstr>
      <vt:lpstr>2. Результативность освоения образовательных программ (по итогам внешних мониторинговых исследований)</vt:lpstr>
      <vt:lpstr>3. Результативность профессиональной деятельности по выявлению и развитию у обучающихся способностей</vt:lpstr>
      <vt:lpstr>3. Результативность профессиональной деятельности по выявлению и развитию у обучающихся способностей</vt:lpstr>
      <vt:lpstr>3. Результативность профессиональной деятельности по выявлению и развитию у обучающихся способностей</vt:lpstr>
      <vt:lpstr>3. Результативность профессиональной деятельности по выявлению и развитию у обучающихся способностей</vt:lpstr>
      <vt:lpstr>4. Результативность личного вклада в повышение качества образования</vt:lpstr>
      <vt:lpstr>4. Результативность личного вклада в повышение качества образования</vt:lpstr>
      <vt:lpstr>4. Результативность личного вклада в повышение качества образования</vt:lpstr>
      <vt:lpstr>4. Результативность личного вклада в повышение качества образования</vt:lpstr>
      <vt:lpstr>4. Результативность личного вклада в повышение качества образования</vt:lpstr>
      <vt:lpstr>4. Результативность личного вклада в повышение качества образования</vt:lpstr>
      <vt:lpstr>4. Результативность личного вклада в повышение качества образования</vt:lpstr>
      <vt:lpstr>4. Результативность личного вклада в повышение качества образования</vt:lpstr>
      <vt:lpstr>4. Результативность личного вклада в повышение качества образования</vt:lpstr>
      <vt:lpstr>4. Результативность личного вклада в повышение качества образования</vt:lpstr>
      <vt:lpstr>4. Результативность личного вклада в повышение качества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Переход на ФГОС  основной образовательной школы в штатном режиме</dc:title>
  <dc:creator>Елена</dc:creator>
  <cp:lastModifiedBy>Пичугина Олеся</cp:lastModifiedBy>
  <cp:revision>287</cp:revision>
  <dcterms:created xsi:type="dcterms:W3CDTF">2015-08-07T17:34:38Z</dcterms:created>
  <dcterms:modified xsi:type="dcterms:W3CDTF">2025-09-03T06:26:06Z</dcterms:modified>
</cp:coreProperties>
</file>