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9" r:id="rId3"/>
    <p:sldId id="261" r:id="rId4"/>
    <p:sldId id="287" r:id="rId5"/>
    <p:sldId id="286"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301" r:id="rId38"/>
    <p:sldId id="302" r:id="rId39"/>
    <p:sldId id="303" r:id="rId40"/>
    <p:sldId id="304"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09" d="100"/>
          <a:sy n="109" d="100"/>
        </p:scale>
        <p:origin x="12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9574-C409-4E25-BAC8-C4452B7BF775}" type="datetimeFigureOut">
              <a:rPr lang="ru-RU" smtClean="0"/>
              <a:t>09.09.2025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0E1C7-1ED4-4D41-8773-C527150BB94D}" type="slidenum">
              <a:rPr lang="ru-RU" smtClean="0"/>
              <a:t>‹#›</a:t>
            </a:fld>
            <a:endParaRPr lang="ru-RU"/>
          </a:p>
        </p:txBody>
      </p:sp>
    </p:spTree>
    <p:extLst>
      <p:ext uri="{BB962C8B-B14F-4D97-AF65-F5344CB8AC3E}">
        <p14:creationId xmlns:p14="http://schemas.microsoft.com/office/powerpoint/2010/main" val="373699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a:t>
            </a:fld>
            <a:endParaRPr lang="ru-RU"/>
          </a:p>
        </p:txBody>
      </p:sp>
    </p:spTree>
    <p:extLst>
      <p:ext uri="{BB962C8B-B14F-4D97-AF65-F5344CB8AC3E}">
        <p14:creationId xmlns:p14="http://schemas.microsoft.com/office/powerpoint/2010/main" val="356281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11</a:t>
            </a:fld>
            <a:endParaRPr lang="ru-RU"/>
          </a:p>
        </p:txBody>
      </p:sp>
    </p:spTree>
    <p:extLst>
      <p:ext uri="{BB962C8B-B14F-4D97-AF65-F5344CB8AC3E}">
        <p14:creationId xmlns:p14="http://schemas.microsoft.com/office/powerpoint/2010/main" val="244714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12</a:t>
            </a:fld>
            <a:endParaRPr lang="ru-RU"/>
          </a:p>
        </p:txBody>
      </p:sp>
    </p:spTree>
    <p:extLst>
      <p:ext uri="{BB962C8B-B14F-4D97-AF65-F5344CB8AC3E}">
        <p14:creationId xmlns:p14="http://schemas.microsoft.com/office/powerpoint/2010/main" val="283839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13</a:t>
            </a:fld>
            <a:endParaRPr lang="ru-RU"/>
          </a:p>
        </p:txBody>
      </p:sp>
    </p:spTree>
    <p:extLst>
      <p:ext uri="{BB962C8B-B14F-4D97-AF65-F5344CB8AC3E}">
        <p14:creationId xmlns:p14="http://schemas.microsoft.com/office/powerpoint/2010/main" val="94358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14</a:t>
            </a:fld>
            <a:endParaRPr lang="ru-RU"/>
          </a:p>
        </p:txBody>
      </p:sp>
    </p:spTree>
    <p:extLst>
      <p:ext uri="{BB962C8B-B14F-4D97-AF65-F5344CB8AC3E}">
        <p14:creationId xmlns:p14="http://schemas.microsoft.com/office/powerpoint/2010/main" val="386328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15</a:t>
            </a:fld>
            <a:endParaRPr lang="ru-RU"/>
          </a:p>
        </p:txBody>
      </p:sp>
    </p:spTree>
    <p:extLst>
      <p:ext uri="{BB962C8B-B14F-4D97-AF65-F5344CB8AC3E}">
        <p14:creationId xmlns:p14="http://schemas.microsoft.com/office/powerpoint/2010/main" val="129283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16</a:t>
            </a:fld>
            <a:endParaRPr lang="ru-RU"/>
          </a:p>
        </p:txBody>
      </p:sp>
    </p:spTree>
    <p:extLst>
      <p:ext uri="{BB962C8B-B14F-4D97-AF65-F5344CB8AC3E}">
        <p14:creationId xmlns:p14="http://schemas.microsoft.com/office/powerpoint/2010/main" val="277949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17</a:t>
            </a:fld>
            <a:endParaRPr lang="ru-RU"/>
          </a:p>
        </p:txBody>
      </p:sp>
    </p:spTree>
    <p:extLst>
      <p:ext uri="{BB962C8B-B14F-4D97-AF65-F5344CB8AC3E}">
        <p14:creationId xmlns:p14="http://schemas.microsoft.com/office/powerpoint/2010/main" val="4954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18</a:t>
            </a:fld>
            <a:endParaRPr lang="ru-RU"/>
          </a:p>
        </p:txBody>
      </p:sp>
    </p:spTree>
    <p:extLst>
      <p:ext uri="{BB962C8B-B14F-4D97-AF65-F5344CB8AC3E}">
        <p14:creationId xmlns:p14="http://schemas.microsoft.com/office/powerpoint/2010/main" val="193061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19</a:t>
            </a:fld>
            <a:endParaRPr lang="ru-RU"/>
          </a:p>
        </p:txBody>
      </p:sp>
    </p:spTree>
    <p:extLst>
      <p:ext uri="{BB962C8B-B14F-4D97-AF65-F5344CB8AC3E}">
        <p14:creationId xmlns:p14="http://schemas.microsoft.com/office/powerpoint/2010/main" val="219294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20</a:t>
            </a:fld>
            <a:endParaRPr lang="ru-RU"/>
          </a:p>
        </p:txBody>
      </p:sp>
    </p:spTree>
    <p:extLst>
      <p:ext uri="{BB962C8B-B14F-4D97-AF65-F5344CB8AC3E}">
        <p14:creationId xmlns:p14="http://schemas.microsoft.com/office/powerpoint/2010/main" val="128009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a:t>
            </a:fld>
            <a:endParaRPr lang="ru-RU"/>
          </a:p>
        </p:txBody>
      </p:sp>
    </p:spTree>
    <p:extLst>
      <p:ext uri="{BB962C8B-B14F-4D97-AF65-F5344CB8AC3E}">
        <p14:creationId xmlns:p14="http://schemas.microsoft.com/office/powerpoint/2010/main" val="265102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21</a:t>
            </a:fld>
            <a:endParaRPr lang="ru-RU"/>
          </a:p>
        </p:txBody>
      </p:sp>
    </p:spTree>
    <p:extLst>
      <p:ext uri="{BB962C8B-B14F-4D97-AF65-F5344CB8AC3E}">
        <p14:creationId xmlns:p14="http://schemas.microsoft.com/office/powerpoint/2010/main" val="217605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22</a:t>
            </a:fld>
            <a:endParaRPr lang="ru-RU"/>
          </a:p>
        </p:txBody>
      </p:sp>
    </p:spTree>
    <p:extLst>
      <p:ext uri="{BB962C8B-B14F-4D97-AF65-F5344CB8AC3E}">
        <p14:creationId xmlns:p14="http://schemas.microsoft.com/office/powerpoint/2010/main" val="278878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23</a:t>
            </a:fld>
            <a:endParaRPr lang="ru-RU"/>
          </a:p>
        </p:txBody>
      </p:sp>
    </p:spTree>
    <p:extLst>
      <p:ext uri="{BB962C8B-B14F-4D97-AF65-F5344CB8AC3E}">
        <p14:creationId xmlns:p14="http://schemas.microsoft.com/office/powerpoint/2010/main" val="3665863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24</a:t>
            </a:fld>
            <a:endParaRPr lang="ru-RU"/>
          </a:p>
        </p:txBody>
      </p:sp>
    </p:spTree>
    <p:extLst>
      <p:ext uri="{BB962C8B-B14F-4D97-AF65-F5344CB8AC3E}">
        <p14:creationId xmlns:p14="http://schemas.microsoft.com/office/powerpoint/2010/main" val="147134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25</a:t>
            </a:fld>
            <a:endParaRPr lang="ru-RU"/>
          </a:p>
        </p:txBody>
      </p:sp>
    </p:spTree>
    <p:extLst>
      <p:ext uri="{BB962C8B-B14F-4D97-AF65-F5344CB8AC3E}">
        <p14:creationId xmlns:p14="http://schemas.microsoft.com/office/powerpoint/2010/main" val="1030197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26</a:t>
            </a:fld>
            <a:endParaRPr lang="ru-RU"/>
          </a:p>
        </p:txBody>
      </p:sp>
    </p:spTree>
    <p:extLst>
      <p:ext uri="{BB962C8B-B14F-4D97-AF65-F5344CB8AC3E}">
        <p14:creationId xmlns:p14="http://schemas.microsoft.com/office/powerpoint/2010/main" val="2770074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27</a:t>
            </a:fld>
            <a:endParaRPr lang="ru-RU"/>
          </a:p>
        </p:txBody>
      </p:sp>
    </p:spTree>
    <p:extLst>
      <p:ext uri="{BB962C8B-B14F-4D97-AF65-F5344CB8AC3E}">
        <p14:creationId xmlns:p14="http://schemas.microsoft.com/office/powerpoint/2010/main" val="2224478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28</a:t>
            </a:fld>
            <a:endParaRPr lang="ru-RU"/>
          </a:p>
        </p:txBody>
      </p:sp>
    </p:spTree>
    <p:extLst>
      <p:ext uri="{BB962C8B-B14F-4D97-AF65-F5344CB8AC3E}">
        <p14:creationId xmlns:p14="http://schemas.microsoft.com/office/powerpoint/2010/main" val="3108497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29</a:t>
            </a:fld>
            <a:endParaRPr lang="ru-RU"/>
          </a:p>
        </p:txBody>
      </p:sp>
    </p:spTree>
    <p:extLst>
      <p:ext uri="{BB962C8B-B14F-4D97-AF65-F5344CB8AC3E}">
        <p14:creationId xmlns:p14="http://schemas.microsoft.com/office/powerpoint/2010/main" val="1979240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30</a:t>
            </a:fld>
            <a:endParaRPr lang="ru-RU"/>
          </a:p>
        </p:txBody>
      </p:sp>
    </p:spTree>
    <p:extLst>
      <p:ext uri="{BB962C8B-B14F-4D97-AF65-F5344CB8AC3E}">
        <p14:creationId xmlns:p14="http://schemas.microsoft.com/office/powerpoint/2010/main" val="196450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4</a:t>
            </a:fld>
            <a:endParaRPr lang="ru-RU"/>
          </a:p>
        </p:txBody>
      </p:sp>
    </p:spTree>
    <p:extLst>
      <p:ext uri="{BB962C8B-B14F-4D97-AF65-F5344CB8AC3E}">
        <p14:creationId xmlns:p14="http://schemas.microsoft.com/office/powerpoint/2010/main" val="1506970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31</a:t>
            </a:fld>
            <a:endParaRPr lang="ru-RU"/>
          </a:p>
        </p:txBody>
      </p:sp>
    </p:spTree>
    <p:extLst>
      <p:ext uri="{BB962C8B-B14F-4D97-AF65-F5344CB8AC3E}">
        <p14:creationId xmlns:p14="http://schemas.microsoft.com/office/powerpoint/2010/main" val="3278679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32</a:t>
            </a:fld>
            <a:endParaRPr lang="ru-RU"/>
          </a:p>
        </p:txBody>
      </p:sp>
    </p:spTree>
    <p:extLst>
      <p:ext uri="{BB962C8B-B14F-4D97-AF65-F5344CB8AC3E}">
        <p14:creationId xmlns:p14="http://schemas.microsoft.com/office/powerpoint/2010/main" val="2798619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33</a:t>
            </a:fld>
            <a:endParaRPr lang="ru-RU"/>
          </a:p>
        </p:txBody>
      </p:sp>
    </p:spTree>
    <p:extLst>
      <p:ext uri="{BB962C8B-B14F-4D97-AF65-F5344CB8AC3E}">
        <p14:creationId xmlns:p14="http://schemas.microsoft.com/office/powerpoint/2010/main" val="264136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34</a:t>
            </a:fld>
            <a:endParaRPr lang="ru-RU"/>
          </a:p>
        </p:txBody>
      </p:sp>
    </p:spTree>
    <p:extLst>
      <p:ext uri="{BB962C8B-B14F-4D97-AF65-F5344CB8AC3E}">
        <p14:creationId xmlns:p14="http://schemas.microsoft.com/office/powerpoint/2010/main" val="2304138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35</a:t>
            </a:fld>
            <a:endParaRPr lang="ru-RU"/>
          </a:p>
        </p:txBody>
      </p:sp>
    </p:spTree>
    <p:extLst>
      <p:ext uri="{BB962C8B-B14F-4D97-AF65-F5344CB8AC3E}">
        <p14:creationId xmlns:p14="http://schemas.microsoft.com/office/powerpoint/2010/main" val="228399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36</a:t>
            </a:fld>
            <a:endParaRPr lang="ru-RU"/>
          </a:p>
        </p:txBody>
      </p:sp>
    </p:spTree>
    <p:extLst>
      <p:ext uri="{BB962C8B-B14F-4D97-AF65-F5344CB8AC3E}">
        <p14:creationId xmlns:p14="http://schemas.microsoft.com/office/powerpoint/2010/main" val="1222620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0E1C7-1ED4-4D41-8773-C527150BB94D}"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00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0E1C7-1ED4-4D41-8773-C527150BB94D}"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0807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0E1C7-1ED4-4D41-8773-C527150BB94D}"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475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0E1C7-1ED4-4D41-8773-C527150BB94D}"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26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5</a:t>
            </a:fld>
            <a:endParaRPr lang="ru-RU"/>
          </a:p>
        </p:txBody>
      </p:sp>
    </p:spTree>
    <p:extLst>
      <p:ext uri="{BB962C8B-B14F-4D97-AF65-F5344CB8AC3E}">
        <p14:creationId xmlns:p14="http://schemas.microsoft.com/office/powerpoint/2010/main" val="395288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6</a:t>
            </a:fld>
            <a:endParaRPr lang="ru-RU"/>
          </a:p>
        </p:txBody>
      </p:sp>
    </p:spTree>
    <p:extLst>
      <p:ext uri="{BB962C8B-B14F-4D97-AF65-F5344CB8AC3E}">
        <p14:creationId xmlns:p14="http://schemas.microsoft.com/office/powerpoint/2010/main" val="261452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7</a:t>
            </a:fld>
            <a:endParaRPr lang="ru-RU"/>
          </a:p>
        </p:txBody>
      </p:sp>
    </p:spTree>
    <p:extLst>
      <p:ext uri="{BB962C8B-B14F-4D97-AF65-F5344CB8AC3E}">
        <p14:creationId xmlns:p14="http://schemas.microsoft.com/office/powerpoint/2010/main" val="43694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8</a:t>
            </a:fld>
            <a:endParaRPr lang="ru-RU"/>
          </a:p>
        </p:txBody>
      </p:sp>
    </p:spTree>
    <p:extLst>
      <p:ext uri="{BB962C8B-B14F-4D97-AF65-F5344CB8AC3E}">
        <p14:creationId xmlns:p14="http://schemas.microsoft.com/office/powerpoint/2010/main" val="21429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9</a:t>
            </a:fld>
            <a:endParaRPr lang="ru-RU"/>
          </a:p>
        </p:txBody>
      </p:sp>
    </p:spTree>
    <p:extLst>
      <p:ext uri="{BB962C8B-B14F-4D97-AF65-F5344CB8AC3E}">
        <p14:creationId xmlns:p14="http://schemas.microsoft.com/office/powerpoint/2010/main" val="56451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830E1C7-1ED4-4D41-8773-C527150BB94D}" type="slidenum">
              <a:rPr lang="ru-RU" smtClean="0"/>
              <a:t>10</a:t>
            </a:fld>
            <a:endParaRPr lang="ru-RU"/>
          </a:p>
        </p:txBody>
      </p:sp>
    </p:spTree>
    <p:extLst>
      <p:ext uri="{BB962C8B-B14F-4D97-AF65-F5344CB8AC3E}">
        <p14:creationId xmlns:p14="http://schemas.microsoft.com/office/powerpoint/2010/main" val="345591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F038A71-888F-4098-B8DB-4F0926576AD1}" type="datetime1">
              <a:rPr lang="ru-RU" smtClean="0"/>
              <a:t>09.09.2025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234129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11FAF0F-6D33-4259-B650-5888ADBCE3ED}" type="datetime1">
              <a:rPr lang="ru-RU" smtClean="0"/>
              <a:t>09.09.2025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218368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0FCA5E-E9D1-4896-B736-923C9AE4F3DD}" type="datetime1">
              <a:rPr lang="ru-RU" smtClean="0"/>
              <a:t>09.09.2025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237539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74485C2-57DA-45DB-94CA-EE71E5425662}" type="datetime1">
              <a:rPr lang="ru-RU" smtClean="0"/>
              <a:t>09.09.2025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34721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D139397-B3EF-4FC0-8B6C-411CDF5F70FE}" type="datetime1">
              <a:rPr lang="ru-RU" smtClean="0"/>
              <a:t>09.09.2025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200798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149D0CB-26BF-4C85-9DEC-BE9CBA1139C8}" type="datetime1">
              <a:rPr lang="ru-RU" smtClean="0"/>
              <a:t>09.09.2025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48595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01029E-1AC1-440D-AABE-0A17D73E2682}" type="datetime1">
              <a:rPr lang="ru-RU" smtClean="0"/>
              <a:t>09.09.2025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33190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2A11CC-09E3-451B-8942-329794FEDDDE}" type="datetime1">
              <a:rPr lang="ru-RU" smtClean="0"/>
              <a:t>09.09.2025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391207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CA908A-4DBE-43EB-AE27-84AF36FDF416}" type="datetime1">
              <a:rPr lang="ru-RU" smtClean="0"/>
              <a:t>09.09.2025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223222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AB57D38-253A-41B7-B3FF-1D8184EFBAA1}" type="datetime1">
              <a:rPr lang="ru-RU" smtClean="0"/>
              <a:t>09.09.2025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408534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BD55AC3-DDA7-4C16-9728-264BA456410B}" type="datetime1">
              <a:rPr lang="ru-RU" smtClean="0"/>
              <a:t>09.09.2025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B9D09-C74D-4F7A-A3BD-940A6A18E41D}" type="slidenum">
              <a:rPr lang="ru-RU" smtClean="0"/>
              <a:t>‹#›</a:t>
            </a:fld>
            <a:endParaRPr lang="ru-RU"/>
          </a:p>
        </p:txBody>
      </p:sp>
    </p:spTree>
    <p:extLst>
      <p:ext uri="{BB962C8B-B14F-4D97-AF65-F5344CB8AC3E}">
        <p14:creationId xmlns:p14="http://schemas.microsoft.com/office/powerpoint/2010/main" val="232707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89C51-E247-4B20-BA87-7C4739B8CD06}" type="datetime1">
              <a:rPr lang="ru-RU" smtClean="0"/>
              <a:t>09.09.2025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B9D09-C74D-4F7A-A3BD-940A6A18E41D}" type="slidenum">
              <a:rPr lang="ru-RU" smtClean="0"/>
              <a:t>‹#›</a:t>
            </a:fld>
            <a:endParaRPr lang="ru-RU"/>
          </a:p>
        </p:txBody>
      </p:sp>
    </p:spTree>
    <p:extLst>
      <p:ext uri="{BB962C8B-B14F-4D97-AF65-F5344CB8AC3E}">
        <p14:creationId xmlns:p14="http://schemas.microsoft.com/office/powerpoint/2010/main" val="230894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7864" y="4221088"/>
            <a:ext cx="5760640" cy="1728192"/>
          </a:xfrm>
        </p:spPr>
        <p:txBody>
          <a:bodyPr>
            <a:noAutofit/>
          </a:bodyPr>
          <a:lstStyle/>
          <a:p>
            <a:r>
              <a:rPr lang="ru-RU" sz="1600" b="1" dirty="0">
                <a:solidFill>
                  <a:schemeClr val="bg1"/>
                </a:solidFill>
              </a:rPr>
              <a:t>ОТРАСЛЕВОЕ СОГЛАШЕНИЕ</a:t>
            </a:r>
            <a:br>
              <a:rPr lang="ru-RU" sz="1600" b="1" dirty="0">
                <a:solidFill>
                  <a:schemeClr val="bg1"/>
                </a:solidFill>
              </a:rPr>
            </a:br>
            <a:r>
              <a:rPr lang="ru-RU" sz="1600" b="1" dirty="0" smtClean="0">
                <a:solidFill>
                  <a:schemeClr val="bg1"/>
                </a:solidFill>
              </a:rPr>
              <a:t>между </a:t>
            </a:r>
            <a:r>
              <a:rPr lang="ru-RU" sz="1600" b="1" dirty="0">
                <a:solidFill>
                  <a:schemeClr val="bg1"/>
                </a:solidFill>
              </a:rPr>
              <a:t>Департаментом</a:t>
            </a:r>
            <a:r>
              <a:rPr lang="ru-RU" sz="1600" dirty="0">
                <a:solidFill>
                  <a:schemeClr val="bg1"/>
                </a:solidFill>
              </a:rPr>
              <a:t/>
            </a:r>
            <a:br>
              <a:rPr lang="ru-RU" sz="1600" dirty="0">
                <a:solidFill>
                  <a:schemeClr val="bg1"/>
                </a:solidFill>
              </a:rPr>
            </a:br>
            <a:r>
              <a:rPr lang="ru-RU" sz="1600" b="1" dirty="0">
                <a:solidFill>
                  <a:schemeClr val="bg1"/>
                </a:solidFill>
              </a:rPr>
              <a:t>образования Томской области</a:t>
            </a:r>
            <a:r>
              <a:rPr lang="ru-RU" sz="1600" dirty="0">
                <a:solidFill>
                  <a:schemeClr val="bg1"/>
                </a:solidFill>
              </a:rPr>
              <a:t/>
            </a:r>
            <a:br>
              <a:rPr lang="ru-RU" sz="1600" dirty="0">
                <a:solidFill>
                  <a:schemeClr val="bg1"/>
                </a:solidFill>
              </a:rPr>
            </a:br>
            <a:r>
              <a:rPr lang="ru-RU" sz="1600" b="1" dirty="0">
                <a:solidFill>
                  <a:schemeClr val="bg1"/>
                </a:solidFill>
              </a:rPr>
              <a:t>и Томской областной организацией Профессионального</a:t>
            </a:r>
            <a:r>
              <a:rPr lang="ru-RU" sz="1600" dirty="0">
                <a:solidFill>
                  <a:schemeClr val="bg1"/>
                </a:solidFill>
              </a:rPr>
              <a:t/>
            </a:r>
            <a:br>
              <a:rPr lang="ru-RU" sz="1600" dirty="0">
                <a:solidFill>
                  <a:schemeClr val="bg1"/>
                </a:solidFill>
              </a:rPr>
            </a:br>
            <a:r>
              <a:rPr lang="ru-RU" sz="1600" b="1" dirty="0">
                <a:solidFill>
                  <a:schemeClr val="bg1"/>
                </a:solidFill>
              </a:rPr>
              <a:t>союза работников народного образования и науки</a:t>
            </a:r>
            <a:r>
              <a:rPr lang="ru-RU" sz="1600" dirty="0">
                <a:solidFill>
                  <a:schemeClr val="bg1"/>
                </a:solidFill>
              </a:rPr>
              <a:t/>
            </a:r>
            <a:br>
              <a:rPr lang="ru-RU" sz="1600" dirty="0">
                <a:solidFill>
                  <a:schemeClr val="bg1"/>
                </a:solidFill>
              </a:rPr>
            </a:br>
            <a:r>
              <a:rPr lang="ru-RU" sz="1600" b="1" dirty="0">
                <a:solidFill>
                  <a:schemeClr val="bg1"/>
                </a:solidFill>
              </a:rPr>
              <a:t>Российской Федерации на</a:t>
            </a:r>
            <a:r>
              <a:rPr lang="ru-RU" sz="1600" dirty="0">
                <a:solidFill>
                  <a:schemeClr val="bg1"/>
                </a:solidFill>
              </a:rPr>
              <a:t/>
            </a:r>
            <a:br>
              <a:rPr lang="ru-RU" sz="1600" dirty="0">
                <a:solidFill>
                  <a:schemeClr val="bg1"/>
                </a:solidFill>
              </a:rPr>
            </a:br>
            <a:r>
              <a:rPr lang="ru-RU" sz="1600" b="1" dirty="0" smtClean="0">
                <a:solidFill>
                  <a:schemeClr val="bg1"/>
                </a:solidFill>
              </a:rPr>
              <a:t>2025 </a:t>
            </a:r>
            <a:r>
              <a:rPr lang="ru-RU" sz="1600" b="1" dirty="0">
                <a:solidFill>
                  <a:schemeClr val="bg1"/>
                </a:solidFill>
              </a:rPr>
              <a:t>–2028 гг.</a:t>
            </a:r>
            <a:endParaRPr lang="ru-RU" sz="1600" dirty="0">
              <a:solidFill>
                <a:schemeClr val="bg1"/>
              </a:solidFill>
            </a:endParaRPr>
          </a:p>
        </p:txBody>
      </p:sp>
      <p:sp>
        <p:nvSpPr>
          <p:cNvPr id="3" name="TextBox 2"/>
          <p:cNvSpPr txBox="1"/>
          <p:nvPr/>
        </p:nvSpPr>
        <p:spPr>
          <a:xfrm>
            <a:off x="251520" y="4365104"/>
            <a:ext cx="2880320" cy="1477328"/>
          </a:xfrm>
          <a:prstGeom prst="rect">
            <a:avLst/>
          </a:prstGeom>
          <a:noFill/>
        </p:spPr>
        <p:txBody>
          <a:bodyPr wrap="square" rtlCol="0">
            <a:spAutoFit/>
          </a:bodyPr>
          <a:lstStyle/>
          <a:p>
            <a:r>
              <a:rPr lang="ru-RU" dirty="0" smtClean="0"/>
              <a:t>Центр непрерывного повышения профессионального мастерства педагогических работников</a:t>
            </a:r>
            <a:endParaRPr lang="ru-RU" dirty="0"/>
          </a:p>
        </p:txBody>
      </p:sp>
    </p:spTree>
    <p:extLst>
      <p:ext uri="{BB962C8B-B14F-4D97-AF65-F5344CB8AC3E}">
        <p14:creationId xmlns:p14="http://schemas.microsoft.com/office/powerpoint/2010/main" val="384664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10</a:t>
            </a:fld>
            <a:endParaRPr lang="ru-RU" sz="1800" dirty="0">
              <a:solidFill>
                <a:schemeClr val="accent5">
                  <a:lumMod val="75000"/>
                </a:schemeClr>
              </a:solidFill>
            </a:endParaRPr>
          </a:p>
        </p:txBody>
      </p:sp>
      <p:sp>
        <p:nvSpPr>
          <p:cNvPr id="3" name="TextBox 2"/>
          <p:cNvSpPr txBox="1"/>
          <p:nvPr/>
        </p:nvSpPr>
        <p:spPr>
          <a:xfrm>
            <a:off x="467544" y="1484784"/>
            <a:ext cx="8280920" cy="4524315"/>
          </a:xfrm>
          <a:prstGeom prst="rect">
            <a:avLst/>
          </a:prstGeom>
          <a:noFill/>
        </p:spPr>
        <p:txBody>
          <a:bodyPr wrap="square" rtlCol="0">
            <a:spAutoFit/>
          </a:bodyPr>
          <a:lstStyle/>
          <a:p>
            <a:pPr algn="just"/>
            <a:r>
              <a:rPr lang="ru-RU" sz="2400" dirty="0"/>
              <a:t>Аттестация педагогических работников, предусмотренных подпунктами «г» и «д» настоящего пункта, возможна не ранее чем через два года после их выхода из указанных отпусков. </a:t>
            </a:r>
            <a:endParaRPr lang="ru-RU" sz="2400" dirty="0" smtClean="0"/>
          </a:p>
          <a:p>
            <a:pPr algn="just"/>
            <a:endParaRPr lang="ru-RU" sz="2400" dirty="0"/>
          </a:p>
          <a:p>
            <a:pPr algn="just"/>
            <a:r>
              <a:rPr lang="ru-RU" sz="2400" dirty="0"/>
              <a:t>Аттестация педагогических работников, предусмотренных подпунктом «е» настоящего пункта, возможна не ранее чем через   год после их выхода на работу</a:t>
            </a:r>
            <a:r>
              <a:rPr lang="ru-RU" sz="2400" dirty="0" smtClean="0"/>
              <a:t>.</a:t>
            </a:r>
          </a:p>
          <a:p>
            <a:pPr algn="just"/>
            <a:endParaRPr lang="ru-RU" sz="2400" dirty="0"/>
          </a:p>
          <a:p>
            <a:pPr algn="just"/>
            <a:r>
              <a:rPr lang="ru-RU" sz="2400" dirty="0"/>
              <a:t> Молодой специалист не подлежит аттестации на соответствие занимаемой должности в течение срока действия статуса молодого специалиста.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1884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11</a:t>
            </a:fld>
            <a:endParaRPr lang="ru-RU" sz="1800" dirty="0">
              <a:solidFill>
                <a:schemeClr val="accent5">
                  <a:lumMod val="75000"/>
                </a:schemeClr>
              </a:solidFill>
            </a:endParaRPr>
          </a:p>
        </p:txBody>
      </p:sp>
      <p:sp>
        <p:nvSpPr>
          <p:cNvPr id="3" name="TextBox 2"/>
          <p:cNvSpPr txBox="1"/>
          <p:nvPr/>
        </p:nvSpPr>
        <p:spPr>
          <a:xfrm>
            <a:off x="467544" y="1844824"/>
            <a:ext cx="8280920" cy="2677656"/>
          </a:xfrm>
          <a:prstGeom prst="rect">
            <a:avLst/>
          </a:prstGeom>
          <a:noFill/>
        </p:spPr>
        <p:txBody>
          <a:bodyPr wrap="square" rtlCol="0">
            <a:spAutoFit/>
          </a:bodyPr>
          <a:lstStyle/>
          <a:p>
            <a:pPr algn="just"/>
            <a:r>
              <a:rPr lang="ru-RU" sz="2400" dirty="0"/>
              <a:t>9.12.4. Для проведения аттестации с целью подтверждения соответствия педагогического работника занимаемой должности в состав аттестационной комиссии включается представитель выборного органа соответствующей первичной профсоюзной организации   образовательной организации, в которой работает педагогический работник, если аттестуемый является членом Профсоюза.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18728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12</a:t>
            </a:fld>
            <a:endParaRPr lang="ru-RU" sz="1800" dirty="0">
              <a:solidFill>
                <a:schemeClr val="accent5">
                  <a:lumMod val="75000"/>
                </a:schemeClr>
              </a:solidFill>
            </a:endParaRPr>
          </a:p>
        </p:txBody>
      </p:sp>
      <p:sp>
        <p:nvSpPr>
          <p:cNvPr id="3" name="TextBox 2"/>
          <p:cNvSpPr txBox="1"/>
          <p:nvPr/>
        </p:nvSpPr>
        <p:spPr>
          <a:xfrm>
            <a:off x="395536" y="1228903"/>
            <a:ext cx="8280920" cy="5262979"/>
          </a:xfrm>
          <a:prstGeom prst="rect">
            <a:avLst/>
          </a:prstGeom>
          <a:noFill/>
        </p:spPr>
        <p:txBody>
          <a:bodyPr wrap="square" rtlCol="0">
            <a:spAutoFit/>
          </a:bodyPr>
          <a:lstStyle/>
          <a:p>
            <a:pPr algn="just"/>
            <a:r>
              <a:rPr lang="ru-RU" sz="2400" dirty="0"/>
              <a:t>9.12.5. В случае признания педагогического работника по результатам аттестации несоответствующим занимаемой должности вследствие недостаточной квалификации работодатель направляет его для получения дополнительного профессионального образования или предоставляет, по возможности, другую имеющуюся должность или работу с его письменного согласия (как вакантную должность или работу, соответствующую квалификации работника, так и вакантную нижестоящую должность или нижеоплачиваемую работу), которую работник может выполнять с учетом его состояния здоровья (часть 3 статьи 81 ТК РФ). Если такой </a:t>
            </a:r>
            <a:r>
              <a:rPr lang="ru-RU" sz="2400" dirty="0" smtClean="0"/>
              <a:t>перевод </a:t>
            </a:r>
            <a:r>
              <a:rPr lang="ru-RU" sz="2400" dirty="0"/>
              <a:t>невозможен, трудовой договор с работником может быть расторгнут в соответствии с пунктом 3 части 1 статья 81 ТК РФ.</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4979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13</a:t>
            </a:fld>
            <a:endParaRPr lang="ru-RU" sz="1800" dirty="0">
              <a:solidFill>
                <a:schemeClr val="accent5">
                  <a:lumMod val="75000"/>
                </a:schemeClr>
              </a:solidFill>
            </a:endParaRPr>
          </a:p>
        </p:txBody>
      </p:sp>
      <p:sp>
        <p:nvSpPr>
          <p:cNvPr id="3" name="TextBox 2"/>
          <p:cNvSpPr txBox="1"/>
          <p:nvPr/>
        </p:nvSpPr>
        <p:spPr>
          <a:xfrm>
            <a:off x="395536" y="1368830"/>
            <a:ext cx="8280920" cy="4524315"/>
          </a:xfrm>
          <a:prstGeom prst="rect">
            <a:avLst/>
          </a:prstGeom>
          <a:noFill/>
        </p:spPr>
        <p:txBody>
          <a:bodyPr wrap="square" rtlCol="0">
            <a:spAutoFit/>
          </a:bodyPr>
          <a:lstStyle/>
          <a:p>
            <a:pPr algn="just"/>
            <a:r>
              <a:rPr lang="ru-RU" sz="2400" dirty="0"/>
              <a:t>9.13. Стороны согласились, что аттестация педагогических работников для установления соответствия уровня его квалификации требованиям, предъявляемым к первой или высшей квалификационным категориям, квалификационным категориям «педагог-методист» и «педагог-наставник» является добровольной, проводится на основании заявления педагогического работника, подаваемого непосредственно в аттестационную комиссию.</a:t>
            </a:r>
          </a:p>
          <a:p>
            <a:pPr algn="just"/>
            <a:r>
              <a:rPr lang="ru-RU" sz="2400" dirty="0"/>
              <a:t>Заявление о проведении аттестации подаются педагогическими работниками независимо от продолжительности работы в организации, в том числе в период нахождения в отпуске по уходу за ребенком.</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188368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14</a:t>
            </a:fld>
            <a:endParaRPr lang="ru-RU" sz="1800" dirty="0">
              <a:solidFill>
                <a:schemeClr val="accent5">
                  <a:lumMod val="75000"/>
                </a:schemeClr>
              </a:solidFill>
            </a:endParaRPr>
          </a:p>
        </p:txBody>
      </p:sp>
      <p:sp>
        <p:nvSpPr>
          <p:cNvPr id="3" name="TextBox 2"/>
          <p:cNvSpPr txBox="1"/>
          <p:nvPr/>
        </p:nvSpPr>
        <p:spPr>
          <a:xfrm>
            <a:off x="467544" y="2132856"/>
            <a:ext cx="8280920" cy="2308324"/>
          </a:xfrm>
          <a:prstGeom prst="rect">
            <a:avLst/>
          </a:prstGeom>
          <a:noFill/>
        </p:spPr>
        <p:txBody>
          <a:bodyPr wrap="square" rtlCol="0">
            <a:spAutoFit/>
          </a:bodyPr>
          <a:lstStyle/>
          <a:p>
            <a:pPr algn="just"/>
            <a:r>
              <a:rPr lang="ru-RU" sz="2400" dirty="0"/>
              <a:t>9.14. Квалификационные категории «педагог-методист» и «педагог-наставник» устанавливаются педагогическим работниками, имеющим высшую квалификационную категорию, на основе показателей деятельности, не входящей в должностные обязанности по занимаемой должности, согласно п. п. 50</a:t>
            </a:r>
            <a:r>
              <a:rPr lang="ru-RU" sz="2400" dirty="0" smtClean="0"/>
              <a:t>, 51 </a:t>
            </a:r>
            <a:r>
              <a:rPr lang="ru-RU" sz="2400" dirty="0"/>
              <a:t>Порядка.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06407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15</a:t>
            </a:fld>
            <a:endParaRPr lang="ru-RU" sz="1800" dirty="0">
              <a:solidFill>
                <a:schemeClr val="accent5">
                  <a:lumMod val="75000"/>
                </a:schemeClr>
              </a:solidFill>
            </a:endParaRPr>
          </a:p>
        </p:txBody>
      </p:sp>
      <p:sp>
        <p:nvSpPr>
          <p:cNvPr id="3" name="TextBox 2"/>
          <p:cNvSpPr txBox="1"/>
          <p:nvPr/>
        </p:nvSpPr>
        <p:spPr>
          <a:xfrm>
            <a:off x="467544" y="1628800"/>
            <a:ext cx="8280920" cy="3416320"/>
          </a:xfrm>
          <a:prstGeom prst="rect">
            <a:avLst/>
          </a:prstGeom>
          <a:noFill/>
        </p:spPr>
        <p:txBody>
          <a:bodyPr wrap="square" rtlCol="0">
            <a:spAutoFit/>
          </a:bodyPr>
          <a:lstStyle/>
          <a:p>
            <a:pPr algn="just"/>
            <a:r>
              <a:rPr lang="ru-RU" sz="2400" dirty="0"/>
              <a:t>9.15. Квалификационная категория, присвоенная педагогическому работнику, сохраняется:</a:t>
            </a:r>
          </a:p>
          <a:p>
            <a:pPr algn="just"/>
            <a:r>
              <a:rPr lang="ru-RU" sz="2400" dirty="0"/>
              <a:t>           а) при переходе педагогического работника в другую образовательную организацию, в том числе расположенную в другом субъекте Российской Федерации, независимо от типа и вида, преподаваемого предмета (дисциплины);</a:t>
            </a:r>
          </a:p>
          <a:p>
            <a:pPr algn="just"/>
            <a:r>
              <a:rPr lang="ru-RU" sz="2400" dirty="0"/>
              <a:t>         б) при возобновлении работы в должности, по которой присвоена квалификационная категория, независимо   от перерывов в работе;</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29092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16</a:t>
            </a:fld>
            <a:endParaRPr lang="ru-RU" sz="1800" dirty="0">
              <a:solidFill>
                <a:schemeClr val="accent5">
                  <a:lumMod val="75000"/>
                </a:schemeClr>
              </a:solidFill>
            </a:endParaRPr>
          </a:p>
        </p:txBody>
      </p:sp>
      <p:sp>
        <p:nvSpPr>
          <p:cNvPr id="3" name="TextBox 2"/>
          <p:cNvSpPr txBox="1"/>
          <p:nvPr/>
        </p:nvSpPr>
        <p:spPr>
          <a:xfrm>
            <a:off x="467544" y="1628800"/>
            <a:ext cx="8280920" cy="3785652"/>
          </a:xfrm>
          <a:prstGeom prst="rect">
            <a:avLst/>
          </a:prstGeom>
          <a:noFill/>
        </p:spPr>
        <p:txBody>
          <a:bodyPr wrap="square" rtlCol="0">
            <a:spAutoFit/>
          </a:bodyPr>
          <a:lstStyle/>
          <a:p>
            <a:pPr algn="just"/>
            <a:r>
              <a:rPr lang="ru-RU" sz="2400" dirty="0"/>
              <a:t> в) при переходе из негосударственной образовательной организации, а также учреждений и организаций, не являющихся образовательными, на работу в государственные и муниципальные образовательные организации, при условии, если аттестация этих работников осуществлялась в соответствии с Порядком, утвержденным приказ Министерства просвещения Российской Федерации от 24.03.2023 г. № 196 «Об утверждении порядка проведения  аттестации педагогических работников организаций, осуществляющих образовательную деятельность».</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41381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17</a:t>
            </a:fld>
            <a:endParaRPr lang="ru-RU" sz="1800" dirty="0">
              <a:solidFill>
                <a:schemeClr val="accent5">
                  <a:lumMod val="75000"/>
                </a:schemeClr>
              </a:solidFill>
            </a:endParaRPr>
          </a:p>
        </p:txBody>
      </p:sp>
      <p:sp>
        <p:nvSpPr>
          <p:cNvPr id="3" name="TextBox 2"/>
          <p:cNvSpPr txBox="1"/>
          <p:nvPr/>
        </p:nvSpPr>
        <p:spPr>
          <a:xfrm>
            <a:off x="467544" y="1484784"/>
            <a:ext cx="8280920" cy="4893647"/>
          </a:xfrm>
          <a:prstGeom prst="rect">
            <a:avLst/>
          </a:prstGeom>
          <a:noFill/>
        </p:spPr>
        <p:txBody>
          <a:bodyPr wrap="square" rtlCol="0">
            <a:spAutoFit/>
          </a:bodyPr>
          <a:lstStyle/>
          <a:p>
            <a:pPr algn="just"/>
            <a:r>
              <a:rPr lang="ru-RU" sz="2400" dirty="0"/>
              <a:t> 9.16. Не может быть отказано в прохождении аттестации на квалификационную категорию педагогическом работнику по причине:</a:t>
            </a:r>
          </a:p>
          <a:p>
            <a:pPr algn="just"/>
            <a:r>
              <a:rPr lang="ru-RU" sz="2400" dirty="0"/>
              <a:t>          а) несовпадения у педагогического работника высшего или среднего профессионального образования с направлением подготовки, предъявляемым к должности квалификационными характеристиками по должностям работников образования;</a:t>
            </a:r>
          </a:p>
          <a:p>
            <a:pPr algn="just"/>
            <a:r>
              <a:rPr lang="ru-RU" sz="2400" dirty="0"/>
              <a:t>          б) истечения срока квалификационной категории (первой или высшей) на день подачи заявления, в том числе истечения срока действия первой квалификационной категории при подаче заявления о прохождении аттестации в целях установления высшей квалификационной категории;</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18315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18</a:t>
            </a:fld>
            <a:endParaRPr lang="ru-RU" sz="1800" dirty="0">
              <a:solidFill>
                <a:schemeClr val="accent5">
                  <a:lumMod val="75000"/>
                </a:schemeClr>
              </a:solidFill>
            </a:endParaRPr>
          </a:p>
        </p:txBody>
      </p:sp>
      <p:sp>
        <p:nvSpPr>
          <p:cNvPr id="3" name="TextBox 2"/>
          <p:cNvSpPr txBox="1"/>
          <p:nvPr/>
        </p:nvSpPr>
        <p:spPr>
          <a:xfrm>
            <a:off x="467544" y="1484784"/>
            <a:ext cx="8280920" cy="4524315"/>
          </a:xfrm>
          <a:prstGeom prst="rect">
            <a:avLst/>
          </a:prstGeom>
          <a:noFill/>
        </p:spPr>
        <p:txBody>
          <a:bodyPr wrap="square" rtlCol="0">
            <a:spAutoFit/>
          </a:bodyPr>
          <a:lstStyle/>
          <a:p>
            <a:pPr algn="just"/>
            <a:r>
              <a:rPr lang="ru-RU" sz="2400" dirty="0"/>
              <a:t> в) прохождения аттестации на первую квалификационную категорию в случае отказа в установлении высшей квалификационной категории, в том числе, если заявление об этом подано в день, когда было принято решение аттестационной комиссии об отказе;</a:t>
            </a:r>
          </a:p>
          <a:p>
            <a:pPr algn="just"/>
            <a:r>
              <a:rPr lang="ru-RU" sz="2400" dirty="0"/>
              <a:t>      г) нахождение в отпуске по уходу за ребенком до достижения им возраста 3 лет;</a:t>
            </a:r>
          </a:p>
          <a:p>
            <a:pPr algn="just"/>
            <a:r>
              <a:rPr lang="ru-RU" sz="2400" dirty="0"/>
              <a:t>      д) наличия перерыва в педагогической деятельности, в том числе истечения в этот период срока действия квалификационной категории;</a:t>
            </a:r>
          </a:p>
          <a:p>
            <a:pPr algn="just"/>
            <a:r>
              <a:rPr lang="ru-RU" sz="2400" dirty="0"/>
              <a:t>      е) незначительной продолжительности работы в организации по новому месту работы.</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411724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19</a:t>
            </a:fld>
            <a:endParaRPr lang="ru-RU" sz="1800" dirty="0">
              <a:solidFill>
                <a:schemeClr val="accent5">
                  <a:lumMod val="75000"/>
                </a:schemeClr>
              </a:solidFill>
            </a:endParaRPr>
          </a:p>
        </p:txBody>
      </p:sp>
      <p:sp>
        <p:nvSpPr>
          <p:cNvPr id="3" name="TextBox 2"/>
          <p:cNvSpPr txBox="1"/>
          <p:nvPr/>
        </p:nvSpPr>
        <p:spPr>
          <a:xfrm>
            <a:off x="467544" y="1988840"/>
            <a:ext cx="8280920" cy="3046988"/>
          </a:xfrm>
          <a:prstGeom prst="rect">
            <a:avLst/>
          </a:prstGeom>
          <a:noFill/>
        </p:spPr>
        <p:txBody>
          <a:bodyPr wrap="square" rtlCol="0">
            <a:spAutoFit/>
          </a:bodyPr>
          <a:lstStyle/>
          <a:p>
            <a:pPr algn="just"/>
            <a:r>
              <a:rPr lang="ru-RU" sz="2400" dirty="0"/>
              <a:t>    9.16.1. Педагогическому работнику, имеющему (имевшему) первую или высшую квалификационные категории по одной из должностей, не может быть отказано в прохождении аттестации на высшую квалификационную категорию по другой должности, в том числе, в случае, если на высшую квалификационную категорию по данной должности педагогический работник претендует впервые, не имея первой квалификационной категории.</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168638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a:t>
            </a:fld>
            <a:endParaRPr lang="ru-RU" sz="1800" dirty="0">
              <a:solidFill>
                <a:schemeClr val="accent5">
                  <a:lumMod val="75000"/>
                </a:schemeClr>
              </a:solidFill>
            </a:endParaRPr>
          </a:p>
        </p:txBody>
      </p:sp>
      <p:sp>
        <p:nvSpPr>
          <p:cNvPr id="3" name="TextBox 2"/>
          <p:cNvSpPr txBox="1"/>
          <p:nvPr/>
        </p:nvSpPr>
        <p:spPr>
          <a:xfrm>
            <a:off x="467544" y="1484784"/>
            <a:ext cx="8280920" cy="4893647"/>
          </a:xfrm>
          <a:prstGeom prst="rect">
            <a:avLst/>
          </a:prstGeom>
          <a:noFill/>
        </p:spPr>
        <p:txBody>
          <a:bodyPr wrap="square" rtlCol="0">
            <a:spAutoFit/>
          </a:bodyPr>
          <a:lstStyle/>
          <a:p>
            <a:pPr algn="just"/>
            <a:r>
              <a:rPr lang="ru-RU" sz="2400" dirty="0"/>
              <a:t>9.2. Департамент включает представителя ТОО Профсоюза в состав областной аттестационной комиссии, формируемой Департаментом для проведения аттестации педагогических работников в целях установления квалификационной категории</a:t>
            </a:r>
            <a:r>
              <a:rPr lang="ru-RU" sz="2400" dirty="0" smtClean="0"/>
              <a:t>.</a:t>
            </a:r>
          </a:p>
          <a:p>
            <a:pPr algn="just"/>
            <a:endParaRPr lang="ru-RU" sz="2400" dirty="0"/>
          </a:p>
          <a:p>
            <a:pPr algn="just"/>
            <a:r>
              <a:rPr lang="ru-RU" sz="2400" dirty="0"/>
              <a:t>При проведении аттестации с целью подтверждения соответствия педагогического работника занимаемой должности в состав аттестационной комиссии включается представитель выборного органа первичной профсоюзной организации, в которой работает педагогический работник, или по поручению указанного выборного органа таким представителем является председатель данного органа.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46459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20</a:t>
            </a:fld>
            <a:endParaRPr lang="ru-RU" sz="1800" dirty="0">
              <a:solidFill>
                <a:schemeClr val="accent5">
                  <a:lumMod val="75000"/>
                </a:schemeClr>
              </a:solidFill>
            </a:endParaRPr>
          </a:p>
        </p:txBody>
      </p:sp>
      <p:sp>
        <p:nvSpPr>
          <p:cNvPr id="3" name="TextBox 2"/>
          <p:cNvSpPr txBox="1"/>
          <p:nvPr/>
        </p:nvSpPr>
        <p:spPr>
          <a:xfrm>
            <a:off x="467544" y="1988840"/>
            <a:ext cx="8280920" cy="3046988"/>
          </a:xfrm>
          <a:prstGeom prst="rect">
            <a:avLst/>
          </a:prstGeom>
          <a:noFill/>
        </p:spPr>
        <p:txBody>
          <a:bodyPr wrap="square" rtlCol="0">
            <a:spAutoFit/>
          </a:bodyPr>
          <a:lstStyle/>
          <a:p>
            <a:pPr algn="just"/>
            <a:r>
              <a:rPr lang="ru-RU" sz="2400" dirty="0"/>
              <a:t>     9.16.2. Стороны согласились предоставить возможность прохождения аттестации </a:t>
            </a:r>
            <a:r>
              <a:rPr lang="ru-RU" sz="2400" b="1" dirty="0"/>
              <a:t>на высшую </a:t>
            </a:r>
            <a:r>
              <a:rPr lang="ru-RU" sz="2400" dirty="0"/>
              <a:t>квалификационную категорию педагогическим работникам, </a:t>
            </a:r>
            <a:r>
              <a:rPr lang="ru-RU" sz="2400" b="1" dirty="0"/>
              <a:t>являющимся гражданами</a:t>
            </a:r>
            <a:r>
              <a:rPr lang="ru-RU" sz="2400" dirty="0"/>
              <a:t> Российской Федерации, имеющим первую или высшую квалификационную категорию, присвоенную на территории республик СССР, независимо от того, что они не проходили на территории Российской федерации аттестацию ни на первую, ни на высшую квалификационную категорию.</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52249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21</a:t>
            </a:fld>
            <a:endParaRPr lang="ru-RU" sz="1800" dirty="0">
              <a:solidFill>
                <a:schemeClr val="accent5">
                  <a:lumMod val="75000"/>
                </a:schemeClr>
              </a:solidFill>
            </a:endParaRPr>
          </a:p>
        </p:txBody>
      </p:sp>
      <p:sp>
        <p:nvSpPr>
          <p:cNvPr id="3" name="TextBox 2"/>
          <p:cNvSpPr txBox="1"/>
          <p:nvPr/>
        </p:nvSpPr>
        <p:spPr>
          <a:xfrm>
            <a:off x="467544" y="1988840"/>
            <a:ext cx="8280920" cy="3416320"/>
          </a:xfrm>
          <a:prstGeom prst="rect">
            <a:avLst/>
          </a:prstGeom>
          <a:noFill/>
        </p:spPr>
        <p:txBody>
          <a:bodyPr wrap="square" rtlCol="0">
            <a:spAutoFit/>
          </a:bodyPr>
          <a:lstStyle/>
          <a:p>
            <a:pPr algn="just"/>
            <a:r>
              <a:rPr lang="ru-RU" sz="2400" dirty="0"/>
              <a:t>      9.17. Стороны согласились, что аттестационные комиссии принимают решение об установлении педагогическим работникам той же квалификационной категории без ограничения срока ее действия, если они имели ее по состоянию на 1 сентября 2023 г., только на основании поданного ими заявления, в том числе, если такое заявление подано до окончания срока действия квалификационной категории и независимо от того, в каком субъекте Российской Федерации квалификационная категория была установлена.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76475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22</a:t>
            </a:fld>
            <a:endParaRPr lang="ru-RU" sz="1800" dirty="0">
              <a:solidFill>
                <a:schemeClr val="accent5">
                  <a:lumMod val="75000"/>
                </a:schemeClr>
              </a:solidFill>
            </a:endParaRPr>
          </a:p>
        </p:txBody>
      </p:sp>
      <p:sp>
        <p:nvSpPr>
          <p:cNvPr id="3" name="TextBox 2"/>
          <p:cNvSpPr txBox="1"/>
          <p:nvPr/>
        </p:nvSpPr>
        <p:spPr>
          <a:xfrm>
            <a:off x="467544" y="2276872"/>
            <a:ext cx="8280920" cy="2308324"/>
          </a:xfrm>
          <a:prstGeom prst="rect">
            <a:avLst/>
          </a:prstGeom>
          <a:noFill/>
        </p:spPr>
        <p:txBody>
          <a:bodyPr wrap="square" rtlCol="0">
            <a:spAutoFit/>
          </a:bodyPr>
          <a:lstStyle/>
          <a:p>
            <a:pPr algn="just"/>
            <a:r>
              <a:rPr lang="ru-RU" sz="2400" dirty="0"/>
              <a:t>       9.18. При принятии решения аттестационной комиссии о несоответствии уровня квалификации педагогического работника требованиям, предъявляемым к высшей квалификационной категории, за ним сохраняется первая квалификационная категория до завершения срока ее действия.</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56521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23</a:t>
            </a:fld>
            <a:endParaRPr lang="ru-RU" sz="1800" dirty="0">
              <a:solidFill>
                <a:schemeClr val="accent5">
                  <a:lumMod val="75000"/>
                </a:schemeClr>
              </a:solidFill>
            </a:endParaRPr>
          </a:p>
        </p:txBody>
      </p:sp>
      <p:sp>
        <p:nvSpPr>
          <p:cNvPr id="3" name="TextBox 2"/>
          <p:cNvSpPr txBox="1"/>
          <p:nvPr/>
        </p:nvSpPr>
        <p:spPr>
          <a:xfrm>
            <a:off x="467544" y="1484784"/>
            <a:ext cx="8280920" cy="4524315"/>
          </a:xfrm>
          <a:prstGeom prst="rect">
            <a:avLst/>
          </a:prstGeom>
          <a:noFill/>
        </p:spPr>
        <p:txBody>
          <a:bodyPr wrap="square" rtlCol="0">
            <a:spAutoFit/>
          </a:bodyPr>
          <a:lstStyle/>
          <a:p>
            <a:pPr algn="just"/>
            <a:r>
              <a:rPr lang="ru-RU" sz="2400" dirty="0"/>
              <a:t>        9.19. В качестве исключений, предусмотренных абзацем четвертым пункта 31 Порядка проведения аттестации педагогических работников организаций, осуществляющих образовательную деятельность, утвержденного приказом Министерства просвещения Российской Федерации от 24.03.2023 № 196 «Об утверждении Порядка проведения аттестации педагогических работников организаций, осуществляющих образовательную деятельность», при принятии аттестационной комиссией Департамента решения о присвоении педагогическому работнику первой и высшей квалификационной категории, в частности, может рассматриваться:</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40618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24</a:t>
            </a:fld>
            <a:endParaRPr lang="ru-RU" sz="1800" dirty="0">
              <a:solidFill>
                <a:schemeClr val="accent5">
                  <a:lumMod val="75000"/>
                </a:schemeClr>
              </a:solidFill>
            </a:endParaRPr>
          </a:p>
        </p:txBody>
      </p:sp>
      <p:sp>
        <p:nvSpPr>
          <p:cNvPr id="3" name="TextBox 2"/>
          <p:cNvSpPr txBox="1"/>
          <p:nvPr/>
        </p:nvSpPr>
        <p:spPr>
          <a:xfrm>
            <a:off x="395536" y="1916832"/>
            <a:ext cx="8280920" cy="2308324"/>
          </a:xfrm>
          <a:prstGeom prst="rect">
            <a:avLst/>
          </a:prstGeom>
          <a:noFill/>
        </p:spPr>
        <p:txBody>
          <a:bodyPr wrap="square" rtlCol="0">
            <a:spAutoFit/>
          </a:bodyPr>
          <a:lstStyle/>
          <a:p>
            <a:pPr algn="just"/>
            <a:r>
              <a:rPr lang="ru-RU" sz="2400" dirty="0" smtClean="0"/>
              <a:t>9.19.1</a:t>
            </a:r>
            <a:r>
              <a:rPr lang="ru-RU" sz="2400" dirty="0"/>
              <a:t>. наличие у него почетного звания, начинающегося со слова «Народный» либо со слова «Заслуженный»;</a:t>
            </a:r>
          </a:p>
          <a:p>
            <a:pPr algn="just"/>
            <a:r>
              <a:rPr lang="ru-RU" sz="2400" dirty="0"/>
              <a:t>9.19.2. наличие у него медали ордена «За заслуги перед Отечеством» I, II степени;</a:t>
            </a:r>
          </a:p>
          <a:p>
            <a:pPr algn="just"/>
            <a:r>
              <a:rPr lang="ru-RU" sz="2400" dirty="0"/>
              <a:t>9.19.3. наличие у него ордена Почета;</a:t>
            </a:r>
          </a:p>
          <a:p>
            <a:pPr algn="just"/>
            <a:r>
              <a:rPr lang="ru-RU" sz="2400" dirty="0"/>
              <a:t>9.19.4. наличие у него ордена Дружбы;</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199244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25</a:t>
            </a:fld>
            <a:endParaRPr lang="ru-RU" sz="1800" dirty="0">
              <a:solidFill>
                <a:schemeClr val="accent5">
                  <a:lumMod val="75000"/>
                </a:schemeClr>
              </a:solidFill>
            </a:endParaRPr>
          </a:p>
        </p:txBody>
      </p:sp>
      <p:sp>
        <p:nvSpPr>
          <p:cNvPr id="3" name="TextBox 2"/>
          <p:cNvSpPr txBox="1"/>
          <p:nvPr/>
        </p:nvSpPr>
        <p:spPr>
          <a:xfrm>
            <a:off x="467544" y="1207189"/>
            <a:ext cx="8280920" cy="5632311"/>
          </a:xfrm>
          <a:prstGeom prst="rect">
            <a:avLst/>
          </a:prstGeom>
          <a:noFill/>
        </p:spPr>
        <p:txBody>
          <a:bodyPr wrap="square" rtlCol="0">
            <a:spAutoFit/>
          </a:bodyPr>
          <a:lstStyle/>
          <a:p>
            <a:pPr algn="just"/>
            <a:r>
              <a:rPr lang="ru-RU" sz="2400" dirty="0"/>
              <a:t>9.19.5. наличие у него какой-либо из следующих предусмотренных приказом Министерства просвещения Российской Федерации от 01.07.2021 № 400 «О ведомственных наградах Министерства просвещения Российской Федерации» ведомственных наград Министерства просвещения Российской Федерации: медаль К.Д. Ушинского; медаль Л.С. Выготского; почетное звание «Почетный работник сферы образования Российской Федерации»; почетное звание «Почетный работник сферы воспитания детей и молодежи Российской Федерации»; нагрудный знак «За милосердие и благотворительность»; нагрудный знак «Почетный наставник»; нагрудный знак «За верность профессии»; нагрудный знак «Молодость и Профессионализм»; почетная грамота Министерства просвещения Российской Федерации.</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56961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26</a:t>
            </a:fld>
            <a:endParaRPr lang="ru-RU" sz="1800" dirty="0">
              <a:solidFill>
                <a:schemeClr val="accent5">
                  <a:lumMod val="75000"/>
                </a:schemeClr>
              </a:solidFill>
            </a:endParaRPr>
          </a:p>
        </p:txBody>
      </p:sp>
      <p:sp>
        <p:nvSpPr>
          <p:cNvPr id="3" name="TextBox 2"/>
          <p:cNvSpPr txBox="1"/>
          <p:nvPr/>
        </p:nvSpPr>
        <p:spPr>
          <a:xfrm>
            <a:off x="467544" y="1484784"/>
            <a:ext cx="8280920" cy="4524315"/>
          </a:xfrm>
          <a:prstGeom prst="rect">
            <a:avLst/>
          </a:prstGeom>
          <a:noFill/>
        </p:spPr>
        <p:txBody>
          <a:bodyPr wrap="square" rtlCol="0">
            <a:spAutoFit/>
          </a:bodyPr>
          <a:lstStyle/>
          <a:p>
            <a:pPr algn="just"/>
            <a:r>
              <a:rPr lang="ru-RU" sz="2400" dirty="0"/>
              <a:t>9.19.6. наличие у него какой-либо из следующих предусмотренных приказом Министерства просвещения Российской Федерации от 09.01.2019 № 1 «О ведомственных наградах Министерства просвещения Российской Федерации» ведомственных наград Министерства просвещения Российской Федерации: Благодарность Министерства просвещения Российской Федерации; Почетная грамота Министерства просвещения Российской Федерации; нагрудный знак «Почетный работник воспитания и просвещения Российской Федерации»; медаль Л.С. Выготского; почетное звание «Ветеран сферы воспитания и образования».</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66048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27</a:t>
            </a:fld>
            <a:endParaRPr lang="ru-RU" sz="1800" dirty="0">
              <a:solidFill>
                <a:schemeClr val="accent5">
                  <a:lumMod val="75000"/>
                </a:schemeClr>
              </a:solidFill>
            </a:endParaRPr>
          </a:p>
        </p:txBody>
      </p:sp>
      <p:sp>
        <p:nvSpPr>
          <p:cNvPr id="3" name="TextBox 2"/>
          <p:cNvSpPr txBox="1"/>
          <p:nvPr/>
        </p:nvSpPr>
        <p:spPr>
          <a:xfrm>
            <a:off x="467544" y="1124744"/>
            <a:ext cx="8280920" cy="5632311"/>
          </a:xfrm>
          <a:prstGeom prst="rect">
            <a:avLst/>
          </a:prstGeom>
          <a:noFill/>
        </p:spPr>
        <p:txBody>
          <a:bodyPr wrap="square" rtlCol="0">
            <a:spAutoFit/>
          </a:bodyPr>
          <a:lstStyle/>
          <a:p>
            <a:pPr algn="just"/>
            <a:r>
              <a:rPr lang="ru-RU" sz="2400" dirty="0"/>
              <a:t>9.19.7. наличие у него какой-либо из следующих предусмотренных приказом Министерства образования и науки Российской Федерации от 26.09.2016 № 1223 «О ведомственных наградах Министерства образования и науки Российской Федерации» ведомственных наград Министерства образования и науки Российской Федерации: знак отличия Министерства образования и науки Российской Федерации; медаль К.Д. Ушинского; медаль Л.С. Выготского; почетное звание «Почетный работник сферы образования Российской Федерации»; почетное звание «Почетный работник науки и техники Российской Федерации»; почетное звание «Почетный работник сферы воспитания детей и молодежи Российской Федерации»; нагрудный знак «За милосердие и благотворительность»; Почетная грамота Министерства образования и науки Российской Федерации;</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91368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28</a:t>
            </a:fld>
            <a:endParaRPr lang="ru-RU" sz="1800" dirty="0">
              <a:solidFill>
                <a:schemeClr val="accent5">
                  <a:lumMod val="75000"/>
                </a:schemeClr>
              </a:solidFill>
            </a:endParaRPr>
          </a:p>
        </p:txBody>
      </p:sp>
      <p:sp>
        <p:nvSpPr>
          <p:cNvPr id="3" name="TextBox 2"/>
          <p:cNvSpPr txBox="1"/>
          <p:nvPr/>
        </p:nvSpPr>
        <p:spPr>
          <a:xfrm>
            <a:off x="467544" y="1268760"/>
            <a:ext cx="8280920" cy="5324535"/>
          </a:xfrm>
          <a:prstGeom prst="rect">
            <a:avLst/>
          </a:prstGeom>
          <a:noFill/>
        </p:spPr>
        <p:txBody>
          <a:bodyPr wrap="square" rtlCol="0">
            <a:spAutoFit/>
          </a:bodyPr>
          <a:lstStyle/>
          <a:p>
            <a:pPr algn="just"/>
            <a:r>
              <a:rPr lang="ru-RU" sz="2000" dirty="0"/>
              <a:t>9.19.8. получение им в соответствии с Законом Томской области от 13.03.2006 № 29-ОЗ «О премиях Томской области в сфере образования, науки, здравоохранения и культуры» звания «Лауреат премии Томской области в сфере образования, науки, здравоохранения и культуры», а также одной из следующих премий: премии коллективу работников дошкольных образовательных организаций, общеобразовательных организаций, образовательных организаций, реализующих образовательные программы среднего профессионального образования, организаций дополнительного образования; премии  педагогическим работникам  дошкольных образовательных организаций, структурных подразделений общеобразовательных организаций, реализующих образовательные программы дошкольного образования, общеобразовательных организаций, образовательных организаций, реализующих образовательные программы среднего профессионального образования, организаций дополнительного образования, структурных подразделений общеобразовательных организаций, реализующих дополнительные общеобразовательные программы;</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91191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29</a:t>
            </a:fld>
            <a:endParaRPr lang="ru-RU" sz="1800" dirty="0">
              <a:solidFill>
                <a:schemeClr val="accent5">
                  <a:lumMod val="75000"/>
                </a:schemeClr>
              </a:solidFill>
            </a:endParaRPr>
          </a:p>
        </p:txBody>
      </p:sp>
      <p:sp>
        <p:nvSpPr>
          <p:cNvPr id="3" name="TextBox 2"/>
          <p:cNvSpPr txBox="1"/>
          <p:nvPr/>
        </p:nvSpPr>
        <p:spPr>
          <a:xfrm>
            <a:off x="467544" y="1585245"/>
            <a:ext cx="8280920" cy="4093428"/>
          </a:xfrm>
          <a:prstGeom prst="rect">
            <a:avLst/>
          </a:prstGeom>
          <a:noFill/>
        </p:spPr>
        <p:txBody>
          <a:bodyPr wrap="square" rtlCol="0">
            <a:spAutoFit/>
          </a:bodyPr>
          <a:lstStyle/>
          <a:p>
            <a:pPr algn="just"/>
            <a:r>
              <a:rPr lang="ru-RU" sz="2000" dirty="0"/>
              <a:t>9.19.9. то, что он является победителем региональных конкурсов (региональных этапов всероссийских конкурсов), указанных в пункте 3 Положения о премиях Губернатора Томской области лучшим педагогическим и руководящим работникам в сфере образования в Томской области, работникам организаций, обеспечивающим реализацию компонентов образовательной программы в форме практической подготовки, утвержденного постановлением Губернатора Томской области от 21.02.2025 № 20 «О премиях Губернатора Томской области лучшим педагогическим и руководящим работникам в сфере образования в Томской области, работникам организаций, обеспечивающим реализацию компонентов образовательной программы в форме практической подготовки, либо занял в рейтинге участников данного конкурса 2-е или 3-е место.</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409397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a:t>
            </a:fld>
            <a:endParaRPr lang="ru-RU" sz="1800" dirty="0">
              <a:solidFill>
                <a:schemeClr val="accent5">
                  <a:lumMod val="75000"/>
                </a:schemeClr>
              </a:solidFill>
            </a:endParaRPr>
          </a:p>
        </p:txBody>
      </p:sp>
      <p:sp>
        <p:nvSpPr>
          <p:cNvPr id="3" name="TextBox 2"/>
          <p:cNvSpPr txBox="1"/>
          <p:nvPr/>
        </p:nvSpPr>
        <p:spPr>
          <a:xfrm>
            <a:off x="467544" y="1628800"/>
            <a:ext cx="8280920" cy="3785652"/>
          </a:xfrm>
          <a:prstGeom prst="rect">
            <a:avLst/>
          </a:prstGeom>
          <a:noFill/>
        </p:spPr>
        <p:txBody>
          <a:bodyPr wrap="square" rtlCol="0">
            <a:spAutoFit/>
          </a:bodyPr>
          <a:lstStyle/>
          <a:p>
            <a:pPr algn="just"/>
            <a:endParaRPr lang="ru-RU" sz="2400" dirty="0"/>
          </a:p>
          <a:p>
            <a:pPr algn="just"/>
            <a:r>
              <a:rPr lang="ru-RU" sz="2400" dirty="0" smtClean="0"/>
              <a:t>9.7.6</a:t>
            </a:r>
            <a:r>
              <a:rPr lang="ru-RU" sz="2400" dirty="0"/>
              <a:t>. С целью создания оптимальных условий и широких возможностей для реализации права педагогических работников на прохождение аттестации на первую или высшую квалификационную категории, продолжить осуществлять прием документов с использованием информационно-телекоммуникационной сети «Интернет», обновлять методические материалы в помощь педагогическим работникам, готовящимся к прохождению </a:t>
            </a:r>
            <a:r>
              <a:rPr lang="ru-RU" sz="2400" dirty="0" smtClean="0"/>
              <a:t>аттестации.</a:t>
            </a:r>
            <a:endParaRPr lang="ru-RU" sz="2400" dirty="0"/>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13018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30</a:t>
            </a:fld>
            <a:endParaRPr lang="ru-RU" sz="1800" dirty="0">
              <a:solidFill>
                <a:schemeClr val="accent5">
                  <a:lumMod val="75000"/>
                </a:schemeClr>
              </a:solidFill>
            </a:endParaRPr>
          </a:p>
        </p:txBody>
      </p:sp>
      <p:sp>
        <p:nvSpPr>
          <p:cNvPr id="3" name="TextBox 2"/>
          <p:cNvSpPr txBox="1"/>
          <p:nvPr/>
        </p:nvSpPr>
        <p:spPr>
          <a:xfrm>
            <a:off x="467544" y="1585245"/>
            <a:ext cx="8280920" cy="2308324"/>
          </a:xfrm>
          <a:prstGeom prst="rect">
            <a:avLst/>
          </a:prstGeom>
          <a:noFill/>
        </p:spPr>
        <p:txBody>
          <a:bodyPr wrap="square" rtlCol="0">
            <a:spAutoFit/>
          </a:bodyPr>
          <a:lstStyle/>
          <a:p>
            <a:pPr algn="just"/>
            <a:r>
              <a:rPr lang="ru-RU" sz="2400" dirty="0"/>
              <a:t>9.19.10. Как личный вклад педагогического работника в повышение качества образования при принятии аттестационной комиссией Департамента решения о присвоении педагогическому работнику первой и высшей квалификационной категории, в частности, может рассматриваться:</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150574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31</a:t>
            </a:fld>
            <a:endParaRPr lang="ru-RU" sz="1800" dirty="0">
              <a:solidFill>
                <a:schemeClr val="accent5">
                  <a:lumMod val="75000"/>
                </a:schemeClr>
              </a:solidFill>
            </a:endParaRPr>
          </a:p>
        </p:txBody>
      </p:sp>
      <p:sp>
        <p:nvSpPr>
          <p:cNvPr id="3" name="TextBox 2"/>
          <p:cNvSpPr txBox="1"/>
          <p:nvPr/>
        </p:nvSpPr>
        <p:spPr>
          <a:xfrm>
            <a:off x="467544" y="1415673"/>
            <a:ext cx="8280920" cy="4893647"/>
          </a:xfrm>
          <a:prstGeom prst="rect">
            <a:avLst/>
          </a:prstGeom>
          <a:noFill/>
        </p:spPr>
        <p:txBody>
          <a:bodyPr wrap="square" rtlCol="0">
            <a:spAutoFit/>
          </a:bodyPr>
          <a:lstStyle/>
          <a:p>
            <a:pPr algn="just"/>
            <a:r>
              <a:rPr lang="ru-RU" sz="2400" dirty="0"/>
              <a:t>9.19.10.1. то, что он </a:t>
            </a:r>
            <a:r>
              <a:rPr lang="ru-RU" sz="2400" b="1" dirty="0"/>
              <a:t>включен в реестр </a:t>
            </a:r>
            <a:r>
              <a:rPr lang="ru-RU" sz="2400" dirty="0"/>
              <a:t>экспертов Регионального центра развития движения «</a:t>
            </a:r>
            <a:r>
              <a:rPr lang="ru-RU" sz="2400" dirty="0" err="1"/>
              <a:t>Абилимпикс</a:t>
            </a:r>
            <a:r>
              <a:rPr lang="ru-RU" sz="2400" dirty="0"/>
              <a:t>» в Томской области либо в реестр экспертов Национального чемпионата по профессиональному мастерству среди инвалидов и лиц с ограниченными возможностями здоровья «</a:t>
            </a:r>
            <a:r>
              <a:rPr lang="ru-RU" sz="2400" dirty="0" err="1"/>
              <a:t>Абилимпикс</a:t>
            </a:r>
            <a:r>
              <a:rPr lang="ru-RU" sz="2400" dirty="0"/>
              <a:t>», а также участвовал в течение предшествующих аттестации </a:t>
            </a:r>
            <a:r>
              <a:rPr lang="ru-RU" sz="2400" b="1" dirty="0"/>
              <a:t>трех лет в качестве эксперта </a:t>
            </a:r>
            <a:r>
              <a:rPr lang="ru-RU" sz="2400" dirty="0"/>
              <a:t>не менее чем </a:t>
            </a:r>
            <a:r>
              <a:rPr lang="ru-RU" sz="2400" b="1" dirty="0"/>
              <a:t>в трех региональных чемпионатах </a:t>
            </a:r>
            <a:r>
              <a:rPr lang="ru-RU" sz="2400" dirty="0"/>
              <a:t>по профессиональному мастерству среди инвалидов и лиц с ограниченными возможностями здоровья «</a:t>
            </a:r>
            <a:r>
              <a:rPr lang="ru-RU" sz="2400" dirty="0" err="1"/>
              <a:t>Абилимпикс</a:t>
            </a:r>
            <a:r>
              <a:rPr lang="ru-RU" sz="2400" dirty="0"/>
              <a:t>» либо в одном национальном чемпионате по профессиональному мастерству среди инвалидов и лиц с ограниченными возможностями здоровья «</a:t>
            </a:r>
            <a:r>
              <a:rPr lang="ru-RU" sz="2400" dirty="0" err="1"/>
              <a:t>Абилимпикс</a:t>
            </a:r>
            <a:r>
              <a:rPr lang="ru-RU" sz="2400" dirty="0"/>
              <a:t>»;</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006955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32</a:t>
            </a:fld>
            <a:endParaRPr lang="ru-RU" sz="1800" dirty="0">
              <a:solidFill>
                <a:schemeClr val="accent5">
                  <a:lumMod val="75000"/>
                </a:schemeClr>
              </a:solidFill>
            </a:endParaRPr>
          </a:p>
        </p:txBody>
      </p:sp>
      <p:sp>
        <p:nvSpPr>
          <p:cNvPr id="3" name="TextBox 2"/>
          <p:cNvSpPr txBox="1"/>
          <p:nvPr/>
        </p:nvSpPr>
        <p:spPr>
          <a:xfrm>
            <a:off x="467544" y="1415673"/>
            <a:ext cx="8280920" cy="4893647"/>
          </a:xfrm>
          <a:prstGeom prst="rect">
            <a:avLst/>
          </a:prstGeom>
          <a:noFill/>
        </p:spPr>
        <p:txBody>
          <a:bodyPr wrap="square" rtlCol="0">
            <a:spAutoFit/>
          </a:bodyPr>
          <a:lstStyle/>
          <a:p>
            <a:pPr algn="just"/>
            <a:r>
              <a:rPr lang="ru-RU" sz="2400" dirty="0"/>
              <a:t>9.19.10.2. то, что он </a:t>
            </a:r>
            <a:r>
              <a:rPr lang="ru-RU" sz="2400" b="1" dirty="0"/>
              <a:t>включен в реестр </a:t>
            </a:r>
            <a:r>
              <a:rPr lang="ru-RU" sz="2400" dirty="0"/>
              <a:t>экспертов Регионального центра развития движения «</a:t>
            </a:r>
            <a:r>
              <a:rPr lang="ru-RU" sz="2400" dirty="0" err="1"/>
              <a:t>Абилимпикс</a:t>
            </a:r>
            <a:r>
              <a:rPr lang="ru-RU" sz="2400" dirty="0"/>
              <a:t>» в Томской области либо в реестр экспертов Национального Чемпионата по профессиональному мастерству среди инвалидов и лиц с ограниченными возможностями здоровья «</a:t>
            </a:r>
            <a:r>
              <a:rPr lang="ru-RU" sz="2400" dirty="0" err="1"/>
              <a:t>Абилимпикс</a:t>
            </a:r>
            <a:r>
              <a:rPr lang="ru-RU" sz="2400" dirty="0"/>
              <a:t>», а также </a:t>
            </a:r>
            <a:r>
              <a:rPr lang="ru-RU" sz="2400" b="1" dirty="0"/>
              <a:t>подготовил в качестве эксперта студентов,</a:t>
            </a:r>
            <a:r>
              <a:rPr lang="ru-RU" sz="2400" dirty="0"/>
              <a:t> ставших победителями и призерами регионального чемпионата по профессиональному мастерству среди инвалидов и лиц с ограниченными возможностями здоровья «</a:t>
            </a:r>
            <a:r>
              <a:rPr lang="ru-RU" sz="2400" dirty="0" err="1"/>
              <a:t>Абилимпикс</a:t>
            </a:r>
            <a:r>
              <a:rPr lang="ru-RU" sz="2400" dirty="0"/>
              <a:t>» либо национального чемпионата по профессиональному мастерству среди инвалидов и лиц с ограниченными возможностями здоровья «</a:t>
            </a:r>
            <a:r>
              <a:rPr lang="ru-RU" sz="2400" dirty="0" err="1"/>
              <a:t>Абилимпикс</a:t>
            </a:r>
            <a:r>
              <a:rPr lang="ru-RU" sz="2400" dirty="0"/>
              <a:t>»;</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456689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33</a:t>
            </a:fld>
            <a:endParaRPr lang="ru-RU" sz="1800" dirty="0">
              <a:solidFill>
                <a:schemeClr val="accent5">
                  <a:lumMod val="75000"/>
                </a:schemeClr>
              </a:solidFill>
            </a:endParaRPr>
          </a:p>
        </p:txBody>
      </p:sp>
      <p:sp>
        <p:nvSpPr>
          <p:cNvPr id="3" name="TextBox 2"/>
          <p:cNvSpPr txBox="1"/>
          <p:nvPr/>
        </p:nvSpPr>
        <p:spPr>
          <a:xfrm>
            <a:off x="467544" y="1415673"/>
            <a:ext cx="8280920" cy="3046988"/>
          </a:xfrm>
          <a:prstGeom prst="rect">
            <a:avLst/>
          </a:prstGeom>
          <a:noFill/>
        </p:spPr>
        <p:txBody>
          <a:bodyPr wrap="square" rtlCol="0">
            <a:spAutoFit/>
          </a:bodyPr>
          <a:lstStyle/>
          <a:p>
            <a:pPr algn="just"/>
            <a:r>
              <a:rPr lang="ru-RU" sz="2400" dirty="0"/>
              <a:t>9.19.10.3. то, что он включен в реестр экспертов Всероссийского чемпионатного движения по профессиональному мастерству (Чемпионат «Профессионалы» и Чемпионат высоких технологий), а также участвовал в течение предшествующих аттестации трех лет в качестве эксперта не менее чем в трех региональных этапах чемпионатов по профессиональному мастерству (Чемпионат «Профессионалы» и Чемпионат высоких технологий);</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174953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34</a:t>
            </a:fld>
            <a:endParaRPr lang="ru-RU" sz="1800" dirty="0">
              <a:solidFill>
                <a:schemeClr val="accent5">
                  <a:lumMod val="75000"/>
                </a:schemeClr>
              </a:solidFill>
            </a:endParaRPr>
          </a:p>
        </p:txBody>
      </p:sp>
      <p:sp>
        <p:nvSpPr>
          <p:cNvPr id="3" name="TextBox 2"/>
          <p:cNvSpPr txBox="1"/>
          <p:nvPr/>
        </p:nvSpPr>
        <p:spPr>
          <a:xfrm>
            <a:off x="467544" y="1415673"/>
            <a:ext cx="8280920" cy="2677656"/>
          </a:xfrm>
          <a:prstGeom prst="rect">
            <a:avLst/>
          </a:prstGeom>
          <a:noFill/>
        </p:spPr>
        <p:txBody>
          <a:bodyPr wrap="square" rtlCol="0">
            <a:spAutoFit/>
          </a:bodyPr>
          <a:lstStyle/>
          <a:p>
            <a:pPr algn="just"/>
            <a:r>
              <a:rPr lang="ru-RU" sz="2400" dirty="0"/>
              <a:t>9.19.10.4. то, что он являлся экспертом Регионального этапа чемпионата по профессиональному мастерству Чемпионата «Профессионалы» и Чемпионата высоких технологий, а также подготовил в качестве эксперта-наставника студентов, ставших победителями и призерами Регионального этапа чемпионата по профессиональному мастерству «Профессионалы» и Чемпионата высоких технологий;</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77242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35</a:t>
            </a:fld>
            <a:endParaRPr lang="ru-RU" sz="1800" dirty="0">
              <a:solidFill>
                <a:schemeClr val="accent5">
                  <a:lumMod val="75000"/>
                </a:schemeClr>
              </a:solidFill>
            </a:endParaRPr>
          </a:p>
        </p:txBody>
      </p:sp>
      <p:sp>
        <p:nvSpPr>
          <p:cNvPr id="3" name="TextBox 2"/>
          <p:cNvSpPr txBox="1"/>
          <p:nvPr/>
        </p:nvSpPr>
        <p:spPr>
          <a:xfrm>
            <a:off x="467544" y="1415673"/>
            <a:ext cx="8280920" cy="4524315"/>
          </a:xfrm>
          <a:prstGeom prst="rect">
            <a:avLst/>
          </a:prstGeom>
          <a:noFill/>
        </p:spPr>
        <p:txBody>
          <a:bodyPr wrap="square" rtlCol="0">
            <a:spAutoFit/>
          </a:bodyPr>
          <a:lstStyle/>
          <a:p>
            <a:pPr algn="just"/>
            <a:r>
              <a:rPr lang="ru-RU" sz="2400" dirty="0"/>
              <a:t>9.19.10.5. то, что он </a:t>
            </a:r>
            <a:r>
              <a:rPr lang="ru-RU" sz="2400" b="1" dirty="0"/>
              <a:t>не менее 5 лет непрерывно</a:t>
            </a:r>
            <a:r>
              <a:rPr lang="ru-RU" sz="2400" dirty="0"/>
              <a:t> является экспертом аттестационной комиссии Департамента, имеет стаж работы на педагогических должностях </a:t>
            </a:r>
            <a:r>
              <a:rPr lang="ru-RU" sz="2400" b="1" dirty="0"/>
              <a:t>не менее 8 лет </a:t>
            </a:r>
            <a:r>
              <a:rPr lang="ru-RU" sz="2400" dirty="0"/>
              <a:t>и в течение каждого года пребывания экспертом принял участие в изучении профессиональной компетенции </a:t>
            </a:r>
            <a:r>
              <a:rPr lang="ru-RU" sz="2400" b="1" dirty="0"/>
              <a:t>не менее 5 педагогических работников</a:t>
            </a:r>
            <a:r>
              <a:rPr lang="ru-RU" sz="2400" dirty="0"/>
              <a:t>, замещавших должности, аналогичные по наименованию той должности, на присвоение квалификационной категории по которой он </a:t>
            </a:r>
            <a:r>
              <a:rPr lang="ru-RU" sz="2400" dirty="0" smtClean="0"/>
              <a:t>аттестуется</a:t>
            </a:r>
          </a:p>
          <a:p>
            <a:pPr algn="just"/>
            <a:endParaRPr lang="ru-RU" sz="2400" dirty="0"/>
          </a:p>
          <a:p>
            <a:pPr algn="just"/>
            <a:r>
              <a:rPr lang="ru-RU" sz="2400" dirty="0"/>
              <a:t>9.19.10.6. наличие у него ученой степени «Кандидат наук» либо ученой степени «Доктор наук».</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793277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36</a:t>
            </a:fld>
            <a:endParaRPr lang="ru-RU" sz="1800" dirty="0">
              <a:solidFill>
                <a:schemeClr val="accent5">
                  <a:lumMod val="75000"/>
                </a:schemeClr>
              </a:solidFill>
            </a:endParaRPr>
          </a:p>
        </p:txBody>
      </p:sp>
      <p:sp>
        <p:nvSpPr>
          <p:cNvPr id="3" name="TextBox 2"/>
          <p:cNvSpPr txBox="1"/>
          <p:nvPr/>
        </p:nvSpPr>
        <p:spPr>
          <a:xfrm>
            <a:off x="467544" y="1228903"/>
            <a:ext cx="8280920" cy="5262979"/>
          </a:xfrm>
          <a:prstGeom prst="rect">
            <a:avLst/>
          </a:prstGeom>
          <a:noFill/>
        </p:spPr>
        <p:txBody>
          <a:bodyPr wrap="square" rtlCol="0">
            <a:spAutoFit/>
          </a:bodyPr>
          <a:lstStyle/>
          <a:p>
            <a:pPr algn="just"/>
            <a:r>
              <a:rPr lang="ru-RU" sz="2400" dirty="0"/>
              <a:t> 9.20. Учитывая, что аттестация педагогических работников является процедурой, предусмотренной законодательством, и осуществляется в рамках их трудовой деятельности, работодатель в соответствии с коллективным договором должен письменно </a:t>
            </a:r>
            <a:r>
              <a:rPr lang="ru-RU" sz="2400" b="1" dirty="0"/>
              <a:t>предупредить работника </a:t>
            </a:r>
            <a:r>
              <a:rPr lang="ru-RU" sz="2400" dirty="0"/>
              <a:t>об истечении срока действия квалификационной категории не позднее, чем за 3 месяца, </a:t>
            </a:r>
            <a:r>
              <a:rPr lang="ru-RU" sz="2400" b="1" dirty="0"/>
              <a:t>создать ему условия </a:t>
            </a:r>
            <a:r>
              <a:rPr lang="ru-RU" sz="2400" dirty="0"/>
              <a:t>для прохождения аттестации, а при аттестации с целью подтверждения соответствия занимаемой должности – осуществить подготовку представления по согласованию с выборным органом первичной профсоюзной организации, </a:t>
            </a:r>
            <a:r>
              <a:rPr lang="ru-RU" sz="2400" b="1" dirty="0"/>
              <a:t>обеспечивать за счет средств образовательной организации участие работника в аттестационных процедурах</a:t>
            </a:r>
            <a:r>
              <a:rPr lang="ru-RU" sz="2400" dirty="0"/>
              <a:t>, в  т. ч. вне места проживания работника.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147983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B9D09-C74D-4F7A-A3BD-940A6A18E41D}" type="slidenum">
              <a:rPr kumimoji="0" lang="ru-RU" sz="1800" b="0" i="0" u="none" strike="noStrike" kern="1200" cap="none" spc="0" normalizeH="0" baseline="0" noProof="0" smtClean="0">
                <a:ln>
                  <a:noFill/>
                </a:ln>
                <a:solidFill>
                  <a:srgbClr val="4BACC6">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1800" b="0"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
        <p:nvSpPr>
          <p:cNvPr id="3" name="TextBox 2"/>
          <p:cNvSpPr txBox="1"/>
          <p:nvPr/>
        </p:nvSpPr>
        <p:spPr>
          <a:xfrm>
            <a:off x="467544" y="1412776"/>
            <a:ext cx="8280920" cy="48474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a:ea typeface="+mn-ea"/>
                <a:cs typeface="+mn-cs"/>
              </a:rPr>
              <a:t> </a:t>
            </a:r>
            <a:r>
              <a:rPr kumimoji="0" lang="ru-RU" sz="1900" b="0" i="0" u="none" strike="noStrike" kern="1200" cap="none" spc="0" normalizeH="0" baseline="0" noProof="0" dirty="0">
                <a:ln>
                  <a:noFill/>
                </a:ln>
                <a:solidFill>
                  <a:prstClr val="black"/>
                </a:solidFill>
                <a:effectLst/>
                <a:uLnTx/>
                <a:uFillTx/>
                <a:latin typeface="Calibri"/>
                <a:ea typeface="+mn-ea"/>
                <a:cs typeface="+mn-cs"/>
              </a:rPr>
              <a:t>5.14.Стороны рекомендуют работодателям при определении показателей премирования по премии за качество выполняемых работ (п.28 Положения о системе оплаты труда работников областных государственных учреждений, находящихся в ведении Департамента образования Томской области, утвержденного постановлением Администрации Томской области от 28.10.2009 № 169а «Об утверждении Положения о системе оплаты труда работников областных государственных учреждений, находящихся в ведении Департамента образования Томской области, и о внесении изменений в  постановление Администрации Томской области от 27.04.2009 № 80а») учитывать наличие у педагогического работника, занимающего должность педагогического работника, по которой у него отсутствует квалификационная категория, квалификационной категории по иной должности педагогического работника (которую он не занимает), если обе эти должности сопоставимы с учетом Перечня сопоставимых педагогических должностей с учетом совпадения должностных обязанностей, реализуемых образовательных программ, профилей работы (приложение № 2 к настоящему Соглашению).</a:t>
            </a:r>
          </a:p>
        </p:txBody>
      </p:sp>
      <p:sp>
        <p:nvSpPr>
          <p:cNvPr id="4" name="TextBox 3"/>
          <p:cNvSpPr txBox="1"/>
          <p:nvPr/>
        </p:nvSpPr>
        <p:spPr>
          <a:xfrm>
            <a:off x="1547664" y="476672"/>
            <a:ext cx="6840760"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a:ea typeface="+mn-ea"/>
                <a:cs typeface="+mn-cs"/>
              </a:rPr>
              <a:t>5. Оплата труда и нормы труда</a:t>
            </a:r>
          </a:p>
        </p:txBody>
      </p:sp>
    </p:spTree>
    <p:extLst>
      <p:ext uri="{BB962C8B-B14F-4D97-AF65-F5344CB8AC3E}">
        <p14:creationId xmlns:p14="http://schemas.microsoft.com/office/powerpoint/2010/main" val="57185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B9D09-C74D-4F7A-A3BD-940A6A18E41D}" type="slidenum">
              <a:rPr kumimoji="0" lang="ru-RU" sz="1800" b="0" i="0" u="none" strike="noStrike" kern="1200" cap="none" spc="0" normalizeH="0" baseline="0" noProof="0" smtClean="0">
                <a:ln>
                  <a:noFill/>
                </a:ln>
                <a:solidFill>
                  <a:srgbClr val="4BACC6">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800" b="0"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
        <p:nvSpPr>
          <p:cNvPr id="4" name="TextBox 3"/>
          <p:cNvSpPr txBox="1"/>
          <p:nvPr/>
        </p:nvSpPr>
        <p:spPr>
          <a:xfrm>
            <a:off x="1547664" y="476672"/>
            <a:ext cx="6840760"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a:ea typeface="+mn-ea"/>
                <a:cs typeface="+mn-cs"/>
              </a:rPr>
              <a:t>5. Оплата труда и нормы труда</a:t>
            </a:r>
          </a:p>
        </p:txBody>
      </p:sp>
      <p:graphicFrame>
        <p:nvGraphicFramePr>
          <p:cNvPr id="6" name="Таблица 5"/>
          <p:cNvGraphicFramePr>
            <a:graphicFrameLocks noGrp="1"/>
          </p:cNvGraphicFramePr>
          <p:nvPr/>
        </p:nvGraphicFramePr>
        <p:xfrm>
          <a:off x="755576" y="1772816"/>
          <a:ext cx="7992888" cy="4297546"/>
        </p:xfrm>
        <a:graphic>
          <a:graphicData uri="http://schemas.openxmlformats.org/drawingml/2006/table">
            <a:tbl>
              <a:tblPr firstRow="1" firstCol="1" bandRow="1"/>
              <a:tblGrid>
                <a:gridCol w="2459219">
                  <a:extLst>
                    <a:ext uri="{9D8B030D-6E8A-4147-A177-3AD203B41FA5}">
                      <a16:colId xmlns:a16="http://schemas.microsoft.com/office/drawing/2014/main" val="1889722795"/>
                    </a:ext>
                  </a:extLst>
                </a:gridCol>
                <a:gridCol w="5533669">
                  <a:extLst>
                    <a:ext uri="{9D8B030D-6E8A-4147-A177-3AD203B41FA5}">
                      <a16:colId xmlns:a16="http://schemas.microsoft.com/office/drawing/2014/main" val="2585649621"/>
                    </a:ext>
                  </a:extLst>
                </a:gridCol>
              </a:tblGrid>
              <a:tr h="548602">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Должность, по которой установлена квалификационная категория</a:t>
                      </a:r>
                      <a:endParaRPr lang="ru-RU" sz="1200" dirty="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Должность, по которой при оплате труда учитывается квалификационная категория, установленная по должности, указанной в графе 1</a:t>
                      </a:r>
                      <a:endParaRPr lang="ru-RU" sz="120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024709557"/>
                  </a:ext>
                </a:extLst>
              </a:tr>
              <a:tr h="137150">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63330626"/>
                  </a:ext>
                </a:extLst>
              </a:tr>
              <a:tr h="855164">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 преподаватель</a:t>
                      </a:r>
                      <a:endParaRPr lang="ru-RU" sz="1200" dirty="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Преподаватель;</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воспитатель (независимо от типа организации, в которой выполняется работа);</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социальный педагог;</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педагог-организатор;</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старший педагог дополнительного образования, педагог дополнительного образования (при совпадении профиля кружка, направления дополнительной работы профилю работы по основной должности)</a:t>
                      </a:r>
                      <a:endParaRPr lang="ru-RU" sz="1200" dirty="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1264052735"/>
                  </a:ext>
                </a:extLst>
              </a:tr>
              <a:tr h="411451">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Старший воспитатель;</a:t>
                      </a:r>
                      <a:endParaRPr lang="ru-RU" sz="120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воспитатель</a:t>
                      </a:r>
                      <a:endParaRPr lang="ru-RU" sz="120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Воспитатель;</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старший воспитатель</a:t>
                      </a:r>
                      <a:endParaRPr lang="ru-RU" sz="1200" dirty="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016746338"/>
                  </a:ext>
                </a:extLst>
              </a:tr>
              <a:tr h="563713">
                <a:tc>
                  <a:txBody>
                    <a:bodyPr/>
                    <a:lstStyle/>
                    <a:p>
                      <a:pPr algn="just">
                        <a:spcAft>
                          <a:spcPts val="0"/>
                        </a:spcAft>
                        <a:tabLst>
                          <a:tab pos="449580" algn="l"/>
                        </a:tabLst>
                      </a:pPr>
                      <a:r>
                        <a:rPr lang="ru-RU" sz="1200">
                          <a:effectLst/>
                          <a:latin typeface="Times New Roman" panose="02020603050405020304" pitchFamily="18" charset="0"/>
                          <a:ea typeface="Times New Roman" panose="02020603050405020304" pitchFamily="18" charset="0"/>
                        </a:rPr>
                        <a:t>Преподаватель-организатор основ безопасности и защиты Родины</a:t>
                      </a: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 преподаватель (при выполнении учебной (преподавательской) работы по физической культуре, а также по основам безопасности жизнедеятельности сверх учебной нагрузки, входящей в должностные обязанности преподавателя-организатора основ безопасности жизнедеятельности)</a:t>
                      </a:r>
                      <a:endParaRPr lang="ru-RU" sz="1200" dirty="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757144431"/>
                  </a:ext>
                </a:extLst>
              </a:tr>
              <a:tr h="960053">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Руководитель физического воспитания</a:t>
                      </a:r>
                      <a:endParaRPr lang="ru-RU" sz="120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 преподаватель (при выполнении учебной (преподавательской) работы по физической культуре сверх учебной нагрузки, входящей в должностные обязанности руководителя физического воспитания);</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инструктор по физической культуре;</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инструктор по физической культуре ДОУ</a:t>
                      </a:r>
                      <a:endParaRPr lang="ru-RU" sz="1200" dirty="0">
                        <a:effectLst/>
                        <a:latin typeface="Times New Roman" panose="02020603050405020304" pitchFamily="18" charset="0"/>
                        <a:ea typeface="Times New Roman" panose="02020603050405020304" pitchFamily="18" charset="0"/>
                      </a:endParaRPr>
                    </a:p>
                  </a:txBody>
                  <a:tcPr marL="44084" marR="44084"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47775885"/>
                  </a:ext>
                </a:extLst>
              </a:tr>
            </a:tbl>
          </a:graphicData>
        </a:graphic>
      </p:graphicFrame>
    </p:spTree>
    <p:extLst>
      <p:ext uri="{BB962C8B-B14F-4D97-AF65-F5344CB8AC3E}">
        <p14:creationId xmlns:p14="http://schemas.microsoft.com/office/powerpoint/2010/main" val="2504434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B9D09-C74D-4F7A-A3BD-940A6A18E41D}" type="slidenum">
              <a:rPr kumimoji="0" lang="ru-RU" sz="1800" b="0" i="0" u="none" strike="noStrike" kern="1200" cap="none" spc="0" normalizeH="0" baseline="0" noProof="0" smtClean="0">
                <a:ln>
                  <a:noFill/>
                </a:ln>
                <a:solidFill>
                  <a:srgbClr val="4BACC6">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ru-RU" sz="1800" b="0"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
        <p:nvSpPr>
          <p:cNvPr id="4" name="TextBox 3"/>
          <p:cNvSpPr txBox="1"/>
          <p:nvPr/>
        </p:nvSpPr>
        <p:spPr>
          <a:xfrm>
            <a:off x="1547664" y="476672"/>
            <a:ext cx="6840760"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a:ea typeface="+mn-ea"/>
                <a:cs typeface="+mn-cs"/>
              </a:rPr>
              <a:t>5. Оплата труда и нормы труда</a:t>
            </a:r>
          </a:p>
        </p:txBody>
      </p:sp>
      <p:graphicFrame>
        <p:nvGraphicFramePr>
          <p:cNvPr id="3" name="Таблица 2"/>
          <p:cNvGraphicFramePr>
            <a:graphicFrameLocks noGrp="1"/>
          </p:cNvGraphicFramePr>
          <p:nvPr/>
        </p:nvGraphicFramePr>
        <p:xfrm>
          <a:off x="683568" y="1412776"/>
          <a:ext cx="7920880" cy="4725375"/>
        </p:xfrm>
        <a:graphic>
          <a:graphicData uri="http://schemas.openxmlformats.org/drawingml/2006/table">
            <a:tbl>
              <a:tblPr firstRow="1" firstCol="1" bandRow="1"/>
              <a:tblGrid>
                <a:gridCol w="2437065">
                  <a:extLst>
                    <a:ext uri="{9D8B030D-6E8A-4147-A177-3AD203B41FA5}">
                      <a16:colId xmlns:a16="http://schemas.microsoft.com/office/drawing/2014/main" val="567081193"/>
                    </a:ext>
                  </a:extLst>
                </a:gridCol>
                <a:gridCol w="5483815">
                  <a:extLst>
                    <a:ext uri="{9D8B030D-6E8A-4147-A177-3AD203B41FA5}">
                      <a16:colId xmlns:a16="http://schemas.microsoft.com/office/drawing/2014/main" val="2860701578"/>
                    </a:ext>
                  </a:extLst>
                </a:gridCol>
              </a:tblGrid>
              <a:tr h="1068680">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Мастер производственного обучения</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 преподаватель (при выполнении учебной (преподавательской) работы, совпадающей с профилем работы мастера производственного обучения);</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инструктор по труду;</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старший педагог дополнительного образования, педагог дополнительного образования (при совпадении профиля кружка, направления дополнительной работы профилю работы по основной должности)</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162810882"/>
                  </a:ext>
                </a:extLst>
              </a:tr>
              <a:tr h="646566">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 (при выполнении учебной (преподавательской) работы по учебному предмету "технология")</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Мастер производственного обучения;</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инструктор по труду</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745868738"/>
                  </a:ext>
                </a:extLst>
              </a:tr>
              <a:tr h="969849">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Учитель-дефектолог, учитель логопед</a:t>
                      </a:r>
                      <a:endParaRPr lang="ru-RU" sz="120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Учитель-логопед;</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учитель-дефектолог; учитель (при выполнении учебной (преподавательской) работы по адаптированным образовательным программам);</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воспитатель, педагог дополнительного образования, старший педагог дополнительного образования (при совпадении профиля кружка, направления дополнительной работы профилю работы по основной должности)</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602183770"/>
                  </a:ext>
                </a:extLst>
              </a:tr>
              <a:tr h="862088">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Учитель (при выполнении учебной (преподавательской) работы по учебным предметам (образовательным программам) в области искусств)</a:t>
                      </a:r>
                      <a:endParaRPr lang="ru-RU" sz="120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Преподаватель образовательных организаций дополнительного образования детей (детских школ искусств по видам искусств);</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музыкальный руководитель;</a:t>
                      </a:r>
                      <a:endParaRPr lang="ru-RU" sz="12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концертмейстер</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1904564505"/>
                  </a:ext>
                </a:extLst>
              </a:tr>
              <a:tr h="969849">
                <a:tc>
                  <a:txBody>
                    <a:bodyPr/>
                    <a:lstStyle/>
                    <a:p>
                      <a:pPr algn="just">
                        <a:spcAft>
                          <a:spcPts val="0"/>
                        </a:spcAft>
                        <a:tabLst>
                          <a:tab pos="449580" algn="l"/>
                        </a:tabLst>
                      </a:pPr>
                      <a:r>
                        <a:rPr lang="ru-RU" sz="1200">
                          <a:solidFill>
                            <a:srgbClr val="00000A"/>
                          </a:solidFill>
                          <a:effectLst/>
                          <a:latin typeface="Times New Roman" panose="02020603050405020304" pitchFamily="18" charset="0"/>
                          <a:ea typeface="Times New Roman" panose="02020603050405020304" pitchFamily="18" charset="0"/>
                        </a:rPr>
                        <a:t>Преподаватель образовательных организаций дополнительного образования детей (детских школ искусств по видам искусств); концертмейстер</a:t>
                      </a:r>
                      <a:endParaRPr lang="ru-RU" sz="120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200" dirty="0">
                          <a:solidFill>
                            <a:srgbClr val="00000A"/>
                          </a:solidFill>
                          <a:effectLst/>
                          <a:latin typeface="Times New Roman" panose="02020603050405020304" pitchFamily="18" charset="0"/>
                          <a:ea typeface="Times New Roman" panose="02020603050405020304" pitchFamily="18" charset="0"/>
                        </a:rPr>
                        <a:t>Учитель, преподаватель (при выполнении учебной (преподавательской) работы по учебным предметам (образовательным программам) в области искусств)</a:t>
                      </a:r>
                      <a:endParaRPr lang="ru-RU" sz="1200" dirty="0">
                        <a:effectLst/>
                        <a:latin typeface="Times New Roman" panose="02020603050405020304" pitchFamily="18" charset="0"/>
                        <a:ea typeface="Times New Roman" panose="02020603050405020304" pitchFamily="18" charset="0"/>
                      </a:endParaRPr>
                    </a:p>
                  </a:txBody>
                  <a:tcPr marL="34637" marR="3463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1471321708"/>
                  </a:ext>
                </a:extLst>
              </a:tr>
            </a:tbl>
          </a:graphicData>
        </a:graphic>
      </p:graphicFrame>
    </p:spTree>
    <p:extLst>
      <p:ext uri="{BB962C8B-B14F-4D97-AF65-F5344CB8AC3E}">
        <p14:creationId xmlns:p14="http://schemas.microsoft.com/office/powerpoint/2010/main" val="140502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4</a:t>
            </a:fld>
            <a:endParaRPr lang="ru-RU" sz="1800" dirty="0">
              <a:solidFill>
                <a:schemeClr val="accent5">
                  <a:lumMod val="75000"/>
                </a:schemeClr>
              </a:solidFill>
            </a:endParaRPr>
          </a:p>
        </p:txBody>
      </p:sp>
      <p:sp>
        <p:nvSpPr>
          <p:cNvPr id="3" name="TextBox 2"/>
          <p:cNvSpPr txBox="1"/>
          <p:nvPr/>
        </p:nvSpPr>
        <p:spPr>
          <a:xfrm>
            <a:off x="467544" y="1628800"/>
            <a:ext cx="8280920" cy="3416320"/>
          </a:xfrm>
          <a:prstGeom prst="rect">
            <a:avLst/>
          </a:prstGeom>
          <a:noFill/>
        </p:spPr>
        <p:txBody>
          <a:bodyPr wrap="square" rtlCol="0">
            <a:spAutoFit/>
          </a:bodyPr>
          <a:lstStyle/>
          <a:p>
            <a:pPr algn="just"/>
            <a:endParaRPr lang="ru-RU" sz="2400" dirty="0"/>
          </a:p>
          <a:p>
            <a:pPr algn="just"/>
            <a:r>
              <a:rPr lang="ru-RU" sz="2400" dirty="0"/>
              <a:t>9.7.8. Оказывать методическую поддержку молодым педагогам, не имеющим квалификационной категории, при подготовке к прохождению аттестации в целях установления квалификационной категории, в том числе изучении и популяризации опыта аттестации успешных молодых педагогов, в разработке на его основе примерной «дорожной карты» (пошаговой инструкции) поэтапной подготовки молодого педагога к аттестации.</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896006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B9D09-C74D-4F7A-A3BD-940A6A18E41D}" type="slidenum">
              <a:rPr kumimoji="0" lang="ru-RU" sz="1800" b="0" i="0" u="none" strike="noStrike" kern="1200" cap="none" spc="0" normalizeH="0" baseline="0" noProof="0" smtClean="0">
                <a:ln>
                  <a:noFill/>
                </a:ln>
                <a:solidFill>
                  <a:srgbClr val="4BACC6">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1800" b="0"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
        <p:nvSpPr>
          <p:cNvPr id="4" name="TextBox 3"/>
          <p:cNvSpPr txBox="1"/>
          <p:nvPr/>
        </p:nvSpPr>
        <p:spPr>
          <a:xfrm>
            <a:off x="1547664" y="476672"/>
            <a:ext cx="6840760"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a:ea typeface="+mn-ea"/>
                <a:cs typeface="+mn-cs"/>
              </a:rPr>
              <a:t>5. Оплата труда и нормы труда</a:t>
            </a:r>
          </a:p>
        </p:txBody>
      </p:sp>
      <p:graphicFrame>
        <p:nvGraphicFramePr>
          <p:cNvPr id="2" name="Таблица 1"/>
          <p:cNvGraphicFramePr>
            <a:graphicFrameLocks noGrp="1"/>
          </p:cNvGraphicFramePr>
          <p:nvPr/>
        </p:nvGraphicFramePr>
        <p:xfrm>
          <a:off x="539552" y="1844824"/>
          <a:ext cx="8280920" cy="1920240"/>
        </p:xfrm>
        <a:graphic>
          <a:graphicData uri="http://schemas.openxmlformats.org/drawingml/2006/table">
            <a:tbl>
              <a:tblPr firstRow="1" firstCol="1" bandRow="1"/>
              <a:tblGrid>
                <a:gridCol w="2547841">
                  <a:extLst>
                    <a:ext uri="{9D8B030D-6E8A-4147-A177-3AD203B41FA5}">
                      <a16:colId xmlns:a16="http://schemas.microsoft.com/office/drawing/2014/main" val="2955629237"/>
                    </a:ext>
                  </a:extLst>
                </a:gridCol>
                <a:gridCol w="5733079">
                  <a:extLst>
                    <a:ext uri="{9D8B030D-6E8A-4147-A177-3AD203B41FA5}">
                      <a16:colId xmlns:a16="http://schemas.microsoft.com/office/drawing/2014/main" val="3383983213"/>
                    </a:ext>
                  </a:extLst>
                </a:gridCol>
              </a:tblGrid>
              <a:tr h="0">
                <a:tc>
                  <a:txBody>
                    <a:bodyPr/>
                    <a:lstStyle/>
                    <a:p>
                      <a:pPr algn="just">
                        <a:spcAft>
                          <a:spcPts val="0"/>
                        </a:spcAft>
                        <a:tabLst>
                          <a:tab pos="449580" algn="l"/>
                        </a:tabLst>
                      </a:pPr>
                      <a:r>
                        <a:rPr lang="ru-RU" sz="1400" dirty="0">
                          <a:solidFill>
                            <a:srgbClr val="00000A"/>
                          </a:solidFill>
                          <a:effectLst/>
                          <a:latin typeface="Times New Roman" panose="02020603050405020304" pitchFamily="18" charset="0"/>
                          <a:ea typeface="Times New Roman" panose="02020603050405020304" pitchFamily="18" charset="0"/>
                        </a:rPr>
                        <a:t>Старший тренер-преподаватель;</a:t>
                      </a:r>
                      <a:endParaRPr lang="ru-RU" sz="14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400" dirty="0">
                          <a:solidFill>
                            <a:srgbClr val="00000A"/>
                          </a:solidFill>
                          <a:effectLst/>
                          <a:latin typeface="Times New Roman" panose="02020603050405020304" pitchFamily="18" charset="0"/>
                          <a:ea typeface="Times New Roman" panose="02020603050405020304" pitchFamily="18" charset="0"/>
                        </a:rPr>
                        <a:t>тренер-преподаватель</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400" dirty="0">
                          <a:solidFill>
                            <a:srgbClr val="00000A"/>
                          </a:solidFill>
                          <a:effectLst/>
                          <a:latin typeface="Times New Roman" panose="02020603050405020304" pitchFamily="18" charset="0"/>
                          <a:ea typeface="Times New Roman" panose="02020603050405020304" pitchFamily="18" charset="0"/>
                        </a:rPr>
                        <a:t>Учитель (при выполнении учебной (преподавательской) работы по физической культуре);</a:t>
                      </a:r>
                      <a:endParaRPr lang="ru-RU" sz="14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400" dirty="0">
                          <a:solidFill>
                            <a:srgbClr val="00000A"/>
                          </a:solidFill>
                          <a:effectLst/>
                          <a:latin typeface="Times New Roman" panose="02020603050405020304" pitchFamily="18" charset="0"/>
                          <a:ea typeface="Times New Roman" panose="02020603050405020304" pitchFamily="18" charset="0"/>
                        </a:rPr>
                        <a:t>инструктор по физической культуре</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2248375140"/>
                  </a:ext>
                </a:extLst>
              </a:tr>
              <a:tr h="0">
                <a:tc>
                  <a:txBody>
                    <a:bodyPr/>
                    <a:lstStyle/>
                    <a:p>
                      <a:pPr algn="just">
                        <a:spcAft>
                          <a:spcPts val="0"/>
                        </a:spcAft>
                        <a:tabLst>
                          <a:tab pos="449580" algn="l"/>
                        </a:tabLst>
                      </a:pPr>
                      <a:r>
                        <a:rPr lang="ru-RU" sz="1400">
                          <a:solidFill>
                            <a:srgbClr val="00000A"/>
                          </a:solidFill>
                          <a:effectLst/>
                          <a:latin typeface="Times New Roman" panose="02020603050405020304" pitchFamily="18" charset="0"/>
                          <a:ea typeface="Times New Roman" panose="02020603050405020304" pitchFamily="18" charset="0"/>
                        </a:rPr>
                        <a:t>Учитель, преподаватель (при выполнении учебной (преподавательской) работы по физической культуре);</a:t>
                      </a:r>
                      <a:endParaRPr lang="ru-RU" sz="140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400">
                          <a:solidFill>
                            <a:srgbClr val="00000A"/>
                          </a:solidFill>
                          <a:effectLst/>
                          <a:latin typeface="Times New Roman" panose="02020603050405020304" pitchFamily="18" charset="0"/>
                          <a:ea typeface="Times New Roman" panose="02020603050405020304" pitchFamily="18" charset="0"/>
                        </a:rPr>
                        <a:t>инструктор по физической культуре</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spcAft>
                          <a:spcPts val="0"/>
                        </a:spcAft>
                        <a:tabLst>
                          <a:tab pos="449580" algn="l"/>
                        </a:tabLst>
                      </a:pPr>
                      <a:r>
                        <a:rPr lang="ru-RU" sz="1400" dirty="0">
                          <a:solidFill>
                            <a:srgbClr val="00000A"/>
                          </a:solidFill>
                          <a:effectLst/>
                          <a:latin typeface="Times New Roman" panose="02020603050405020304" pitchFamily="18" charset="0"/>
                          <a:ea typeface="Times New Roman" panose="02020603050405020304" pitchFamily="18" charset="0"/>
                        </a:rPr>
                        <a:t>Старший тренер-преподаватель;</a:t>
                      </a:r>
                      <a:endParaRPr lang="ru-RU" sz="1400" dirty="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ru-RU" sz="1400" dirty="0">
                          <a:solidFill>
                            <a:srgbClr val="00000A"/>
                          </a:solidFill>
                          <a:effectLst/>
                          <a:latin typeface="Times New Roman" panose="02020603050405020304" pitchFamily="18" charset="0"/>
                          <a:ea typeface="Times New Roman" panose="02020603050405020304" pitchFamily="18" charset="0"/>
                        </a:rPr>
                        <a:t>тренер-преподаватель</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1689109397"/>
                  </a:ext>
                </a:extLst>
              </a:tr>
            </a:tbl>
          </a:graphicData>
        </a:graphic>
      </p:graphicFrame>
    </p:spTree>
    <p:extLst>
      <p:ext uri="{BB962C8B-B14F-4D97-AF65-F5344CB8AC3E}">
        <p14:creationId xmlns:p14="http://schemas.microsoft.com/office/powerpoint/2010/main" val="260788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5</a:t>
            </a:fld>
            <a:endParaRPr lang="ru-RU" sz="1800" dirty="0">
              <a:solidFill>
                <a:schemeClr val="accent5">
                  <a:lumMod val="75000"/>
                </a:schemeClr>
              </a:solidFill>
            </a:endParaRPr>
          </a:p>
        </p:txBody>
      </p:sp>
      <p:sp>
        <p:nvSpPr>
          <p:cNvPr id="3" name="TextBox 2"/>
          <p:cNvSpPr txBox="1"/>
          <p:nvPr/>
        </p:nvSpPr>
        <p:spPr>
          <a:xfrm>
            <a:off x="467544" y="1915668"/>
            <a:ext cx="8280920" cy="3416320"/>
          </a:xfrm>
          <a:prstGeom prst="rect">
            <a:avLst/>
          </a:prstGeom>
          <a:noFill/>
        </p:spPr>
        <p:txBody>
          <a:bodyPr wrap="square" rtlCol="0">
            <a:spAutoFit/>
          </a:bodyPr>
          <a:lstStyle/>
          <a:p>
            <a:pPr algn="just"/>
            <a:r>
              <a:rPr lang="ru-RU" sz="2400" dirty="0"/>
              <a:t>9.11. Аттестация педагогических работников проводится в соответствии с Порядком проведения аттестации педагогических работников организаций, осуществляющих образовательную деятельность, утвержденным приказом Министерства просвещения Российской Федерации от 24.03.2023 г. № 196 «Об утверждении порядка    проведения аттестации педагогических работников организаций, осуществляющих образовательную деятельность (далее – Порядок).</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44055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6</a:t>
            </a:fld>
            <a:endParaRPr lang="ru-RU" sz="1800" dirty="0">
              <a:solidFill>
                <a:schemeClr val="accent5">
                  <a:lumMod val="75000"/>
                </a:schemeClr>
              </a:solidFill>
            </a:endParaRPr>
          </a:p>
        </p:txBody>
      </p:sp>
      <p:sp>
        <p:nvSpPr>
          <p:cNvPr id="3" name="TextBox 2"/>
          <p:cNvSpPr txBox="1"/>
          <p:nvPr/>
        </p:nvSpPr>
        <p:spPr>
          <a:xfrm>
            <a:off x="467544" y="1915668"/>
            <a:ext cx="8280920" cy="3785652"/>
          </a:xfrm>
          <a:prstGeom prst="rect">
            <a:avLst/>
          </a:prstGeom>
          <a:noFill/>
        </p:spPr>
        <p:txBody>
          <a:bodyPr wrap="square" rtlCol="0">
            <a:spAutoFit/>
          </a:bodyPr>
          <a:lstStyle/>
          <a:p>
            <a:pPr algn="just"/>
            <a:r>
              <a:rPr lang="ru-RU" sz="2400" dirty="0"/>
              <a:t>9.12. Аттестация с целью подтверждения соответствия педагогических работников занимаемой должности является обязательной, проводится по инициативе работодателя один раз в пять лет в отношении педагогических работников, не имеющих квалификационных категорий, на основе оценки их профессиональной деятельности аттестационными комиссиями, самостоятельно формируемыми организациями. Аттестация педагогических работников проводится в соответствии с распорядительным актом работодателя.</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96358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7</a:t>
            </a:fld>
            <a:endParaRPr lang="ru-RU" sz="1800" dirty="0">
              <a:solidFill>
                <a:schemeClr val="accent5">
                  <a:lumMod val="75000"/>
                </a:schemeClr>
              </a:solidFill>
            </a:endParaRPr>
          </a:p>
        </p:txBody>
      </p:sp>
      <p:sp>
        <p:nvSpPr>
          <p:cNvPr id="3" name="TextBox 2"/>
          <p:cNvSpPr txBox="1"/>
          <p:nvPr/>
        </p:nvSpPr>
        <p:spPr>
          <a:xfrm>
            <a:off x="467544" y="1915668"/>
            <a:ext cx="8280920" cy="3785652"/>
          </a:xfrm>
          <a:prstGeom prst="rect">
            <a:avLst/>
          </a:prstGeom>
          <a:noFill/>
        </p:spPr>
        <p:txBody>
          <a:bodyPr wrap="square" rtlCol="0">
            <a:spAutoFit/>
          </a:bodyPr>
          <a:lstStyle/>
          <a:p>
            <a:pPr algn="just"/>
            <a:r>
              <a:rPr lang="ru-RU" sz="2400" dirty="0"/>
              <a:t>9.12.1. Работодатель знакомит педагогического работника с представлением под подпись не позднее, чем за 30 календарных дней до дня проведения аттестации. После ознакомления с представлением педагогический работник по желанию может представить в аттестационную комиссию организации дополнительные сведения, характеризующие его профессиональную деятельность за период с даты предыдущей аттестации (при первичной аттестации – с даты поступления на работу). Аттестационная комиссия организации рассматривает представление работника.</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68292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8</a:t>
            </a:fld>
            <a:endParaRPr lang="ru-RU" sz="1800" dirty="0">
              <a:solidFill>
                <a:schemeClr val="accent5">
                  <a:lumMod val="75000"/>
                </a:schemeClr>
              </a:solidFill>
            </a:endParaRPr>
          </a:p>
        </p:txBody>
      </p:sp>
      <p:sp>
        <p:nvSpPr>
          <p:cNvPr id="3" name="TextBox 2"/>
          <p:cNvSpPr txBox="1"/>
          <p:nvPr/>
        </p:nvSpPr>
        <p:spPr>
          <a:xfrm>
            <a:off x="467544" y="1915668"/>
            <a:ext cx="8280920" cy="3416320"/>
          </a:xfrm>
          <a:prstGeom prst="rect">
            <a:avLst/>
          </a:prstGeom>
          <a:noFill/>
        </p:spPr>
        <p:txBody>
          <a:bodyPr wrap="square" rtlCol="0">
            <a:spAutoFit/>
          </a:bodyPr>
          <a:lstStyle/>
          <a:p>
            <a:pPr algn="just"/>
            <a:r>
              <a:rPr lang="ru-RU" sz="2400" dirty="0"/>
              <a:t>9.12.2. Учитывая, что руководитель образовательной организации является представителем работодателя, принимает распорядительные акты о создании аттестационной комиссии и проведении аттестации, знакомит с ними педагогических работников, подлежащих аттестации, вносит в аттестационную комиссию представление на педагогического работника, руководитель образовательной организации в состав аттестационной комиссии не входит.</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2628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6830888" y="6309320"/>
            <a:ext cx="2133600" cy="365125"/>
          </a:xfrm>
        </p:spPr>
        <p:txBody>
          <a:bodyPr/>
          <a:lstStyle/>
          <a:p>
            <a:fld id="{B46B9D09-C74D-4F7A-A3BD-940A6A18E41D}" type="slidenum">
              <a:rPr lang="ru-RU" sz="1800" smtClean="0">
                <a:solidFill>
                  <a:schemeClr val="accent5">
                    <a:lumMod val="75000"/>
                  </a:schemeClr>
                </a:solidFill>
              </a:rPr>
              <a:t>9</a:t>
            </a:fld>
            <a:endParaRPr lang="ru-RU" sz="1800" dirty="0">
              <a:solidFill>
                <a:schemeClr val="accent5">
                  <a:lumMod val="75000"/>
                </a:schemeClr>
              </a:solidFill>
            </a:endParaRPr>
          </a:p>
        </p:txBody>
      </p:sp>
      <p:sp>
        <p:nvSpPr>
          <p:cNvPr id="3" name="TextBox 2"/>
          <p:cNvSpPr txBox="1"/>
          <p:nvPr/>
        </p:nvSpPr>
        <p:spPr>
          <a:xfrm>
            <a:off x="467544" y="1228903"/>
            <a:ext cx="8280920" cy="5262979"/>
          </a:xfrm>
          <a:prstGeom prst="rect">
            <a:avLst/>
          </a:prstGeom>
          <a:noFill/>
        </p:spPr>
        <p:txBody>
          <a:bodyPr wrap="square" rtlCol="0">
            <a:spAutoFit/>
          </a:bodyPr>
          <a:lstStyle/>
          <a:p>
            <a:pPr algn="just"/>
            <a:r>
              <a:rPr lang="ru-RU" sz="2400" dirty="0"/>
              <a:t>9.12.3. Данному виду аттестации не подлежат:</a:t>
            </a:r>
          </a:p>
          <a:p>
            <a:pPr algn="just"/>
            <a:r>
              <a:rPr lang="ru-RU" sz="2400" dirty="0"/>
              <a:t>      а) педагогические работники, имеющие квалификационные категории;</a:t>
            </a:r>
          </a:p>
          <a:p>
            <a:pPr algn="just"/>
            <a:r>
              <a:rPr lang="ru-RU" sz="2400" dirty="0"/>
              <a:t>     б) педагогические работники, проработавшие в занимаемой должности менее двух лет в организации, в которой проводится аттестация;</a:t>
            </a:r>
          </a:p>
          <a:p>
            <a:pPr algn="just"/>
            <a:r>
              <a:rPr lang="ru-RU" sz="2400" dirty="0"/>
              <a:t>     в) беременные женщины;</a:t>
            </a:r>
          </a:p>
          <a:p>
            <a:pPr algn="just"/>
            <a:r>
              <a:rPr lang="ru-RU" sz="2400" dirty="0"/>
              <a:t>     г) женщины, находящиеся в отпуске по беременности и родам;</a:t>
            </a:r>
          </a:p>
          <a:p>
            <a:pPr algn="just"/>
            <a:r>
              <a:rPr lang="ru-RU" sz="2400" dirty="0"/>
              <a:t>     д) лица, находящиеся в отпуске за ребенком до достижения им возраста трех лет.</a:t>
            </a:r>
          </a:p>
          <a:p>
            <a:pPr algn="just"/>
            <a:r>
              <a:rPr lang="ru-RU" sz="2400" dirty="0"/>
              <a:t>     е) педагогические работники, отсутствовавшие на рабочем месте более четырех месяцев подряд в связи с заболеванием. </a:t>
            </a:r>
          </a:p>
        </p:txBody>
      </p:sp>
      <p:sp>
        <p:nvSpPr>
          <p:cNvPr id="4" name="TextBox 3"/>
          <p:cNvSpPr txBox="1"/>
          <p:nvPr/>
        </p:nvSpPr>
        <p:spPr>
          <a:xfrm>
            <a:off x="1547664" y="476672"/>
            <a:ext cx="7416824" cy="461665"/>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ru-RU" sz="2400" b="1" dirty="0"/>
              <a:t>9. Социальные гарантии, льготы и компенсации</a:t>
            </a:r>
          </a:p>
        </p:txBody>
      </p:sp>
    </p:spTree>
    <p:extLst>
      <p:ext uri="{BB962C8B-B14F-4D97-AF65-F5344CB8AC3E}">
        <p14:creationId xmlns:p14="http://schemas.microsoft.com/office/powerpoint/2010/main" val="32962418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3453</Words>
  <Application>Microsoft Office PowerPoint</Application>
  <PresentationFormat>Экран (4:3)</PresentationFormat>
  <Paragraphs>228</Paragraphs>
  <Slides>40</Slides>
  <Notes>39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40</vt:i4>
      </vt:variant>
    </vt:vector>
  </HeadingPairs>
  <TitlesOfParts>
    <vt:vector size="44" baseType="lpstr">
      <vt:lpstr>Arial</vt:lpstr>
      <vt:lpstr>Calibri</vt:lpstr>
      <vt:lpstr>Times New Roman</vt:lpstr>
      <vt:lpstr>Тема Office</vt:lpstr>
      <vt:lpstr>ОТРАСЛЕВОЕ СОГЛАШЕНИЕ между Департаментом образования Томской области и Томской областной организацией Профессионального союза работников народного образования и науки Российской Федерации на 2025 –2028 гг.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Переход на ФГОС  основной образовательной школы в штатном режиме</dc:title>
  <dc:creator>Елена</dc:creator>
  <cp:lastModifiedBy>Пичугина Олеся</cp:lastModifiedBy>
  <cp:revision>210</cp:revision>
  <dcterms:created xsi:type="dcterms:W3CDTF">2015-08-07T17:34:38Z</dcterms:created>
  <dcterms:modified xsi:type="dcterms:W3CDTF">2025-09-09T10:11:37Z</dcterms:modified>
</cp:coreProperties>
</file>