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42"/>
  </p:notesMasterIdLst>
  <p:sldIdLst>
    <p:sldId id="256" r:id="rId2"/>
    <p:sldId id="396" r:id="rId3"/>
    <p:sldId id="297" r:id="rId4"/>
    <p:sldId id="397" r:id="rId5"/>
    <p:sldId id="398" r:id="rId6"/>
    <p:sldId id="399" r:id="rId7"/>
    <p:sldId id="400" r:id="rId8"/>
    <p:sldId id="409" r:id="rId9"/>
    <p:sldId id="402" r:id="rId10"/>
    <p:sldId id="403" r:id="rId11"/>
    <p:sldId id="404" r:id="rId12"/>
    <p:sldId id="405" r:id="rId13"/>
    <p:sldId id="406" r:id="rId14"/>
    <p:sldId id="407" r:id="rId15"/>
    <p:sldId id="408" r:id="rId16"/>
    <p:sldId id="410" r:id="rId17"/>
    <p:sldId id="411" r:id="rId18"/>
    <p:sldId id="412" r:id="rId19"/>
    <p:sldId id="413" r:id="rId20"/>
    <p:sldId id="414" r:id="rId21"/>
    <p:sldId id="415" r:id="rId22"/>
    <p:sldId id="416" r:id="rId23"/>
    <p:sldId id="417" r:id="rId24"/>
    <p:sldId id="418" r:id="rId25"/>
    <p:sldId id="419" r:id="rId26"/>
    <p:sldId id="420" r:id="rId27"/>
    <p:sldId id="421" r:id="rId28"/>
    <p:sldId id="422" r:id="rId29"/>
    <p:sldId id="423" r:id="rId30"/>
    <p:sldId id="424" r:id="rId31"/>
    <p:sldId id="425" r:id="rId32"/>
    <p:sldId id="426" r:id="rId33"/>
    <p:sldId id="427" r:id="rId34"/>
    <p:sldId id="381" r:id="rId35"/>
    <p:sldId id="380" r:id="rId36"/>
    <p:sldId id="258" r:id="rId37"/>
    <p:sldId id="288" r:id="rId38"/>
    <p:sldId id="294" r:id="rId39"/>
    <p:sldId id="360" r:id="rId40"/>
    <p:sldId id="428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9651" autoAdjust="0"/>
  </p:normalViewPr>
  <p:slideViewPr>
    <p:cSldViewPr>
      <p:cViewPr varScale="1">
        <p:scale>
          <a:sx n="102" d="100"/>
          <a:sy n="102" d="100"/>
        </p:scale>
        <p:origin x="150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D9574-C409-4E25-BAC8-C4452B7BF775}" type="datetimeFigureOut">
              <a:rPr lang="ru-RU" smtClean="0"/>
              <a:t>09.09.2025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0E1C7-1ED4-4D41-8773-C527150BB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997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0149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1998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9700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2934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9164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4191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5047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389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2411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4269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974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2498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0115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3164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0693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9421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0385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8970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5690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5015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122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934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8490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5423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5657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0566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96811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0470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23345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23345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23345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23345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241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27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329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0120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3979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4424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876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8A71-888F-4098-B8DB-4F0926576AD1}" type="datetime1">
              <a:rPr lang="ru-RU" smtClean="0"/>
              <a:t>09.09.2025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294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FAF0F-6D33-4259-B650-5888ADBCE3ED}" type="datetime1">
              <a:rPr lang="ru-RU" smtClean="0"/>
              <a:t>09.09.2025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682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CA5E-E9D1-4896-B736-923C9AE4F3DD}" type="datetime1">
              <a:rPr lang="ru-RU" smtClean="0"/>
              <a:t>09.09.2025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399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485C2-57DA-45DB-94CA-EE71E5425662}" type="datetime1">
              <a:rPr lang="ru-RU" smtClean="0"/>
              <a:t>09.09.2025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19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39397-B3EF-4FC0-8B6C-411CDF5F70FE}" type="datetime1">
              <a:rPr lang="ru-RU" smtClean="0"/>
              <a:t>09.09.2025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989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9D0CB-26BF-4C85-9DEC-BE9CBA1139C8}" type="datetime1">
              <a:rPr lang="ru-RU" smtClean="0"/>
              <a:t>09.09.2025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951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1029E-1AC1-440D-AABE-0A17D73E2682}" type="datetime1">
              <a:rPr lang="ru-RU" smtClean="0"/>
              <a:t>09.09.2025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06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11CC-09E3-451B-8942-329794FEDDDE}" type="datetime1">
              <a:rPr lang="ru-RU" smtClean="0"/>
              <a:t>09.09.2025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079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A908A-4DBE-43EB-AE27-84AF36FDF416}" type="datetime1">
              <a:rPr lang="ru-RU" smtClean="0"/>
              <a:t>09.09.2025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224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57D38-253A-41B7-B3FF-1D8184EFBAA1}" type="datetime1">
              <a:rPr lang="ru-RU" smtClean="0"/>
              <a:t>09.09.2025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345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55AC3-DDA7-4C16-9728-264BA456410B}" type="datetime1">
              <a:rPr lang="ru-RU" smtClean="0"/>
              <a:t>09.09.2025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076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89C51-E247-4B20-BA87-7C4739B8CD06}" type="datetime1">
              <a:rPr lang="ru-RU" smtClean="0"/>
              <a:t>09.09.2025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947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oipkro.ru/content/editor/capr/Attestatsia%202025-2026/Rasporyazhenie-DOTO-ot-06-08-2025-1223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7864" y="4365104"/>
            <a:ext cx="5796136" cy="1368152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solidFill>
                  <a:schemeClr val="bg1"/>
                </a:solidFill>
                <a:latin typeface="Constantia" pitchFamily="18" charset="0"/>
              </a:rPr>
              <a:t>«Совершенствование процедуры аттестации педагогических работников организаций, осуществляющих образовательную деятельность».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4365104"/>
            <a:ext cx="28803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Центр непрерывного повышения профессионального мастерства педагогических работников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6643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10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843465"/>
            <a:ext cx="84249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8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Эта информация должна содержать:</a:t>
            </a:r>
          </a:p>
          <a:p>
            <a:pPr indent="342900" algn="just">
              <a:spcAft>
                <a:spcPts val="0"/>
              </a:spcAft>
            </a:pPr>
            <a:r>
              <a:rPr lang="ru-RU" sz="28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копию документа, подтверждающего назначение на должность;</a:t>
            </a:r>
          </a:p>
          <a:p>
            <a:pPr indent="342900" algn="just">
              <a:spcAft>
                <a:spcPts val="0"/>
              </a:spcAft>
            </a:pPr>
            <a:r>
              <a:rPr lang="ru-RU" sz="28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копию документа об образовании;</a:t>
            </a:r>
          </a:p>
          <a:p>
            <a:pPr indent="342900" algn="just">
              <a:spcAft>
                <a:spcPts val="0"/>
              </a:spcAft>
            </a:pPr>
            <a:r>
              <a:rPr lang="ru-RU" sz="28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сведения об имеющейся (имевшейся) квалификационной категории (при наличии);</a:t>
            </a:r>
          </a:p>
          <a:p>
            <a:pPr indent="342900" algn="just">
              <a:spcAft>
                <a:spcPts val="0"/>
              </a:spcAft>
            </a:pPr>
            <a:r>
              <a:rPr lang="ru-RU" sz="28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результаты профессиональной деятельности, соответствующие показателям, предусмотренным пунктами 35 и 36 Порядка, и документы, подтверждающие их наличие;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B073F62-A75F-46BB-AEEA-73FF9FAC4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553" y="96773"/>
            <a:ext cx="1322141" cy="14987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48694" y="332656"/>
            <a:ext cx="69717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Регламент работы </a:t>
            </a:r>
          </a:p>
          <a:p>
            <a:pPr algn="r"/>
            <a:r>
              <a:rPr lang="ru-RU" dirty="0"/>
              <a:t>аттестационной </a:t>
            </a:r>
            <a:r>
              <a:rPr lang="ru-RU" dirty="0" smtClean="0"/>
              <a:t>комиссии Департамента </a:t>
            </a:r>
            <a:r>
              <a:rPr lang="ru-RU" dirty="0"/>
              <a:t>образования Томской </a:t>
            </a:r>
            <a:r>
              <a:rPr lang="ru-RU" dirty="0" smtClean="0"/>
              <a:t>области по </a:t>
            </a:r>
            <a:r>
              <a:rPr lang="ru-RU" dirty="0"/>
              <a:t>аттестации педагогических работников организаций, осуществляющих образовательную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3457841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11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843465"/>
            <a:ext cx="84249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800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видеозапись</a:t>
            </a:r>
            <a:r>
              <a:rPr lang="ru-RU" sz="28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(произведенную не ранее 6 месяцев до начала процедурных мероприятий) и </a:t>
            </a:r>
            <a:r>
              <a:rPr lang="ru-RU" sz="2800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технологическую карту </a:t>
            </a:r>
            <a:r>
              <a:rPr lang="ru-RU" sz="28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представленного урока/занятия/мероприятия. </a:t>
            </a:r>
            <a:endParaRPr lang="ru-RU" sz="2800" dirty="0" smtClean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indent="342900" algn="just">
              <a:spcAft>
                <a:spcPts val="0"/>
              </a:spcAft>
            </a:pPr>
            <a:r>
              <a:rPr lang="ru-RU" sz="28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В </a:t>
            </a:r>
            <a:r>
              <a:rPr lang="ru-RU" sz="28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случае необходимости аттестуемым дополнительно предоставляются видеозаписи одного-двух уроков/занятий/мероприятий. Аттестуемый педагогический работник вправе выбрать темы уроков/занятий/мероприятий, а также формы их проведения.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B073F62-A75F-46BB-AEEA-73FF9FAC4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553" y="96773"/>
            <a:ext cx="1322141" cy="14987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48694" y="332656"/>
            <a:ext cx="69717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Регламент работы </a:t>
            </a:r>
          </a:p>
          <a:p>
            <a:pPr algn="r"/>
            <a:r>
              <a:rPr lang="ru-RU" dirty="0"/>
              <a:t>аттестационной </a:t>
            </a:r>
            <a:r>
              <a:rPr lang="ru-RU" dirty="0" smtClean="0"/>
              <a:t>комиссии Департамента </a:t>
            </a:r>
            <a:r>
              <a:rPr lang="ru-RU" dirty="0"/>
              <a:t>образования Томской </a:t>
            </a:r>
            <a:r>
              <a:rPr lang="ru-RU" dirty="0" smtClean="0"/>
              <a:t>области по </a:t>
            </a:r>
            <a:r>
              <a:rPr lang="ru-RU" dirty="0"/>
              <a:t>аттестации педагогических работников организаций, осуществляющих образовательную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4252150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12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843465"/>
            <a:ext cx="84249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8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В случае невозможности в период проведения процедурных мероприятий произвести видеозапись урока/занятия/мероприятия по уважительной причине: временная нетрудоспособность, длящаяся свыше 30 дней, отпуск по уходу за ребенком, карантин в образовательной организации и другие причины (по согласованию с Комиссией), аттестуемый или специалист, ответственный за проведение аттестации в образовательной организации, </a:t>
            </a:r>
            <a:r>
              <a:rPr lang="ru-RU" sz="28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представляет:</a:t>
            </a:r>
            <a:endParaRPr lang="ru-RU" sz="28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B073F62-A75F-46BB-AEEA-73FF9FAC4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553" y="96773"/>
            <a:ext cx="1322141" cy="14987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48694" y="332656"/>
            <a:ext cx="69717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Регламент работы </a:t>
            </a:r>
          </a:p>
          <a:p>
            <a:pPr algn="r"/>
            <a:r>
              <a:rPr lang="ru-RU" dirty="0"/>
              <a:t>аттестационной </a:t>
            </a:r>
            <a:r>
              <a:rPr lang="ru-RU" dirty="0" smtClean="0"/>
              <a:t>комиссии Департамента </a:t>
            </a:r>
            <a:r>
              <a:rPr lang="ru-RU" dirty="0"/>
              <a:t>образования Томской </a:t>
            </a:r>
            <a:r>
              <a:rPr lang="ru-RU" dirty="0" smtClean="0"/>
              <a:t>области по </a:t>
            </a:r>
            <a:r>
              <a:rPr lang="ru-RU" dirty="0"/>
              <a:t>аттестации педагогических работников организаций, осуществляющих образовательную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3911448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13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355196"/>
            <a:ext cx="842493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8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аналитическую справку (лист контроля) посещения урока/занятия в рамках административного контроля качества образовательного процесса или документ о проведении открытого урока/занятия в рамках методического мероприятия любого уровня и положительный отзыв организатора данного мероприятия об уроке/занятии.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B073F62-A75F-46BB-AEEA-73FF9FAC4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553" y="96773"/>
            <a:ext cx="1322141" cy="14987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48694" y="332656"/>
            <a:ext cx="69717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Регламент работы </a:t>
            </a:r>
          </a:p>
          <a:p>
            <a:pPr algn="r"/>
            <a:r>
              <a:rPr lang="ru-RU" dirty="0"/>
              <a:t>аттестационной </a:t>
            </a:r>
            <a:r>
              <a:rPr lang="ru-RU" dirty="0" smtClean="0"/>
              <a:t>комиссии Департамента </a:t>
            </a:r>
            <a:r>
              <a:rPr lang="ru-RU" dirty="0"/>
              <a:t>образования Томской </a:t>
            </a:r>
            <a:r>
              <a:rPr lang="ru-RU" dirty="0" smtClean="0"/>
              <a:t>области по </a:t>
            </a:r>
            <a:r>
              <a:rPr lang="ru-RU" dirty="0"/>
              <a:t>аттестации педагогических работников организаций, осуществляющих образовательную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133337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14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355196"/>
            <a:ext cx="842493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8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Сведения о результатах освоения обучающимися образовательных программ по итогам мониторингов, проводимых организацией и по итогам мониторинга системы образования, проводимого в порядке, установленном Правительством Российской Федерации, заверяются руководителем образовательной организации.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B073F62-A75F-46BB-AEEA-73FF9FAC4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553" y="96773"/>
            <a:ext cx="1322141" cy="14987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48694" y="332656"/>
            <a:ext cx="69717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Регламент работы </a:t>
            </a:r>
          </a:p>
          <a:p>
            <a:pPr algn="r"/>
            <a:r>
              <a:rPr lang="ru-RU" dirty="0"/>
              <a:t>аттестационной </a:t>
            </a:r>
            <a:r>
              <a:rPr lang="ru-RU" dirty="0" smtClean="0"/>
              <a:t>комиссии Департамента </a:t>
            </a:r>
            <a:r>
              <a:rPr lang="ru-RU" dirty="0"/>
              <a:t>образования Томской </a:t>
            </a:r>
            <a:r>
              <a:rPr lang="ru-RU" dirty="0" smtClean="0"/>
              <a:t>области по </a:t>
            </a:r>
            <a:r>
              <a:rPr lang="ru-RU" dirty="0"/>
              <a:t>аттестации педагогических работников организаций, осуществляющих образовательную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779398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15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355196"/>
            <a:ext cx="84249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8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При проведении аттестации педагогических работников в соответствии с абзацем четвертым пункта 31 Порядка всесторонний анализ профессиональной деятельности педагогических работников не проводится.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B073F62-A75F-46BB-AEEA-73FF9FAC4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553" y="96773"/>
            <a:ext cx="1322141" cy="14987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48694" y="332656"/>
            <a:ext cx="69717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Регламент работы </a:t>
            </a:r>
          </a:p>
          <a:p>
            <a:pPr algn="r"/>
            <a:r>
              <a:rPr lang="ru-RU" dirty="0"/>
              <a:t>аттестационной </a:t>
            </a:r>
            <a:r>
              <a:rPr lang="ru-RU" dirty="0" smtClean="0"/>
              <a:t>комиссии Департамента </a:t>
            </a:r>
            <a:r>
              <a:rPr lang="ru-RU" dirty="0"/>
              <a:t>образования Томской </a:t>
            </a:r>
            <a:r>
              <a:rPr lang="ru-RU" dirty="0" smtClean="0"/>
              <a:t>области по </a:t>
            </a:r>
            <a:r>
              <a:rPr lang="ru-RU" dirty="0"/>
              <a:t>аттестации педагогических работников организаций, осуществляющих образовательную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3685209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16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762475"/>
            <a:ext cx="842493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21. Специалисты по итогам всестороннего анализа профессиональной деятельности педагогических работников оформляют итоговое заключение по форме согласно приложениям №2, №3 к настоящему Регламенту. </a:t>
            </a:r>
          </a:p>
          <a:p>
            <a:pPr indent="342900" algn="just">
              <a:spcAft>
                <a:spcPts val="0"/>
              </a:spcAft>
            </a:pPr>
            <a:r>
              <a:rPr lang="ru-RU" sz="2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Сканированное изображение итогового заключения, подписанного аттестуемым педагогическим работником и двумя специалистами, размещается в форме электронного документа (файл, сканированный с бумажного носителя, хорошего качества, в формате </a:t>
            </a:r>
            <a:r>
              <a:rPr lang="ru-RU" sz="2600" dirty="0" err="1">
                <a:latin typeface="PT Astra Serif" panose="020A0603040505020204" pitchFamily="18" charset="-52"/>
                <a:ea typeface="PT Astra Serif" panose="020A0603040505020204" pitchFamily="18" charset="-52"/>
              </a:rPr>
              <a:t>pdf</a:t>
            </a:r>
            <a:r>
              <a:rPr lang="ru-RU" sz="2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) в автоматизированной информационной системе не позднее 15 числа второго месяца аттестационного периода.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B073F62-A75F-46BB-AEEA-73FF9FAC4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553" y="96773"/>
            <a:ext cx="1322141" cy="14987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48694" y="332656"/>
            <a:ext cx="69717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Регламент работы </a:t>
            </a:r>
          </a:p>
          <a:p>
            <a:pPr algn="r"/>
            <a:r>
              <a:rPr lang="ru-RU" dirty="0"/>
              <a:t>аттестационной </a:t>
            </a:r>
            <a:r>
              <a:rPr lang="ru-RU" dirty="0" smtClean="0"/>
              <a:t>комиссии Департамента </a:t>
            </a:r>
            <a:r>
              <a:rPr lang="ru-RU" dirty="0"/>
              <a:t>образования Томской </a:t>
            </a:r>
            <a:r>
              <a:rPr lang="ru-RU" dirty="0" smtClean="0"/>
              <a:t>области по </a:t>
            </a:r>
            <a:r>
              <a:rPr lang="ru-RU" dirty="0"/>
              <a:t>аттестации педагогических работников организаций, осуществляющих образовательную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579688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17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3017" y="2852936"/>
            <a:ext cx="842493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22. Оценка профессиональной деятельности педагогических работников в целях установления квалификационной категории осуществляется Комиссией на основе выводов, сделанных специалистами.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B073F62-A75F-46BB-AEEA-73FF9FAC4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553" y="96773"/>
            <a:ext cx="1322141" cy="14987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48694" y="332656"/>
            <a:ext cx="69717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Регламент работы </a:t>
            </a:r>
          </a:p>
          <a:p>
            <a:pPr algn="r"/>
            <a:r>
              <a:rPr lang="ru-RU" dirty="0"/>
              <a:t>аттестационной </a:t>
            </a:r>
            <a:r>
              <a:rPr lang="ru-RU" dirty="0" smtClean="0"/>
              <a:t>комиссии Департамента </a:t>
            </a:r>
            <a:r>
              <a:rPr lang="ru-RU" dirty="0"/>
              <a:t>образования Томской </a:t>
            </a:r>
            <a:r>
              <a:rPr lang="ru-RU" dirty="0" smtClean="0"/>
              <a:t>области по </a:t>
            </a:r>
            <a:r>
              <a:rPr lang="ru-RU" dirty="0"/>
              <a:t>аттестации педагогических работников организаций, осуществляющих образовательную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621529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18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3017" y="2852936"/>
            <a:ext cx="842493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23. Аттестация педагогических работников в целях установления квалификационной категории «педагог-методист» или «педагог-наставник» проводится на основании их заявлений в Комиссию, подаваемых способами, указанными в пункте 27 Порядка.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B073F62-A75F-46BB-AEEA-73FF9FAC4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553" y="96773"/>
            <a:ext cx="1322141" cy="14987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48694" y="332656"/>
            <a:ext cx="69717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Регламент работы </a:t>
            </a:r>
          </a:p>
          <a:p>
            <a:pPr algn="r"/>
            <a:r>
              <a:rPr lang="ru-RU" dirty="0"/>
              <a:t>аттестационной </a:t>
            </a:r>
            <a:r>
              <a:rPr lang="ru-RU" dirty="0" smtClean="0"/>
              <a:t>комиссии Департамента </a:t>
            </a:r>
            <a:r>
              <a:rPr lang="ru-RU" dirty="0"/>
              <a:t>образования Томской </a:t>
            </a:r>
            <a:r>
              <a:rPr lang="ru-RU" dirty="0" smtClean="0"/>
              <a:t>области по </a:t>
            </a:r>
            <a:r>
              <a:rPr lang="ru-RU" dirty="0"/>
              <a:t>аттестации педагогических работников организаций, осуществляющих образовательную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38220819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19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8767" y="2492896"/>
            <a:ext cx="842493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24. К заявлению в Комиссию прилагается ходатайство работодателя, характеризующее деятельность педагогического работника, направленную на совершенствование методической работы или наставничества непосредственно в образовательной организации (далее - ходатайство работодателя</a:t>
            </a:r>
            <a:r>
              <a:rPr lang="ru-RU" sz="2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).</a:t>
            </a:r>
            <a:endParaRPr lang="ru-RU" sz="26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B073F62-A75F-46BB-AEEA-73FF9FAC4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553" y="96773"/>
            <a:ext cx="1322141" cy="14987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48694" y="332656"/>
            <a:ext cx="69717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Регламент работы </a:t>
            </a:r>
          </a:p>
          <a:p>
            <a:pPr algn="r"/>
            <a:r>
              <a:rPr lang="ru-RU" dirty="0"/>
              <a:t>аттестационной </a:t>
            </a:r>
            <a:r>
              <a:rPr lang="ru-RU" dirty="0" smtClean="0"/>
              <a:t>комиссии Департамента </a:t>
            </a:r>
            <a:r>
              <a:rPr lang="ru-RU" dirty="0"/>
              <a:t>образования Томской </a:t>
            </a:r>
            <a:r>
              <a:rPr lang="ru-RU" dirty="0" smtClean="0"/>
              <a:t>области по </a:t>
            </a:r>
            <a:r>
              <a:rPr lang="ru-RU" dirty="0"/>
              <a:t>аттестации педагогических работников организаций, осуществляющих образовательную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2639959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2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988840"/>
            <a:ext cx="84249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ru-RU" sz="2800" dirty="0" smtClean="0">
                <a:effectLst/>
                <a:latin typeface="PT Astra Serif" panose="020A0603040505020204" pitchFamily="18" charset="-52"/>
                <a:ea typeface="PT Astra Serif" panose="020A0603040505020204" pitchFamily="18" charset="-52"/>
              </a:rPr>
              <a:t>Регламент работы аттестационной комиссии</a:t>
            </a:r>
          </a:p>
          <a:p>
            <a:pPr marL="514350" indent="-514350" algn="just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ru-RU" sz="28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Личный кабинет специалиста аттестационной комиссии в новой автоматизированной </a:t>
            </a:r>
            <a:r>
              <a:rPr lang="ru-RU" sz="28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системе</a:t>
            </a:r>
          </a:p>
          <a:p>
            <a:pPr marL="514350" indent="-514350" algn="just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ru-RU" sz="28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Отраслевое соглашение</a:t>
            </a:r>
            <a:endParaRPr lang="ru-RU" sz="2800" dirty="0" smtClean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514350" indent="-514350" algn="just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ru-RU" sz="28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Всесторонний анализ профессиональной деятельности педагогических </a:t>
            </a:r>
            <a:r>
              <a:rPr lang="ru-RU" sz="28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работников</a:t>
            </a:r>
            <a:endParaRPr lang="ru-RU" sz="2800" dirty="0">
              <a:effectLst/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B073F62-A75F-46BB-AEEA-73FF9FAC4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245139"/>
            <a:ext cx="1597175" cy="14987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92710" y="745271"/>
            <a:ext cx="6971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Рассматриваемые вопросы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4964542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20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7012" y="1878299"/>
            <a:ext cx="842493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Ходатайство работодателя формируется на основе решения педагогического совета образовательной организации (иного коллегиального органа управления образовательной организации), на котором рассматривалась деятельность педагогического работника, осуществляющего методическую работу или наставничество, согласованного с выборным органом соответствующей первичной профсоюзной организации, а в отсутствие такового - с иным представительным органом (представителем) работников организации (пункт 48 Порядка</a:t>
            </a:r>
            <a:r>
              <a:rPr lang="ru-RU" sz="2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).</a:t>
            </a:r>
            <a:endParaRPr lang="ru-RU" sz="26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B073F62-A75F-46BB-AEEA-73FF9FAC4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553" y="96773"/>
            <a:ext cx="1322141" cy="14987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48694" y="332656"/>
            <a:ext cx="69717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Регламент работы </a:t>
            </a:r>
          </a:p>
          <a:p>
            <a:pPr algn="r"/>
            <a:r>
              <a:rPr lang="ru-RU" dirty="0"/>
              <a:t>аттестационной </a:t>
            </a:r>
            <a:r>
              <a:rPr lang="ru-RU" dirty="0" smtClean="0"/>
              <a:t>комиссии Департамента </a:t>
            </a:r>
            <a:r>
              <a:rPr lang="ru-RU" dirty="0"/>
              <a:t>образования Томской </a:t>
            </a:r>
            <a:r>
              <a:rPr lang="ru-RU" dirty="0" smtClean="0"/>
              <a:t>области по </a:t>
            </a:r>
            <a:r>
              <a:rPr lang="ru-RU" dirty="0"/>
              <a:t>аттестации педагогических работников организаций, осуществляющих образовательную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12371435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21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636912"/>
            <a:ext cx="842493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Документы, указанные в пунктах 23, 24 настоящего Регламента, могут быть размещены в форме электронного документа с использованием информационно-телекоммуникационных сетей общего пользования (автоматизированная электронная система).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B073F62-A75F-46BB-AEEA-73FF9FAC4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553" y="96773"/>
            <a:ext cx="1322141" cy="14987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48694" y="332656"/>
            <a:ext cx="69717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Регламент работы </a:t>
            </a:r>
          </a:p>
          <a:p>
            <a:pPr algn="r"/>
            <a:r>
              <a:rPr lang="ru-RU" dirty="0"/>
              <a:t>аттестационной </a:t>
            </a:r>
            <a:r>
              <a:rPr lang="ru-RU" dirty="0" smtClean="0"/>
              <a:t>комиссии Департамента </a:t>
            </a:r>
            <a:r>
              <a:rPr lang="ru-RU" dirty="0"/>
              <a:t>образования Томской </a:t>
            </a:r>
            <a:r>
              <a:rPr lang="ru-RU" dirty="0" smtClean="0"/>
              <a:t>области по </a:t>
            </a:r>
            <a:r>
              <a:rPr lang="ru-RU" dirty="0"/>
              <a:t>аттестации педагогических работников организаций, осуществляющих образовательную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21961957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22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826697"/>
            <a:ext cx="842493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Специалисты Комиссии осуществляют всесторонний анализ профессиональной деятельности педагогических работников в целях установления квалификационных категорий «педагог-методист» или «педагог-наставник» на основе показателей, предусмотренных пунктами 50, 51 Порядка, характеризующих деятельность педагогического работника, направленную на совершенствование методической работы или наставничества непосредственно в образовательной организации, не входящую в должностные обязанности по занимаемой в организации должности.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B073F62-A75F-46BB-AEEA-73FF9FAC4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553" y="96773"/>
            <a:ext cx="1322141" cy="14987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48694" y="332656"/>
            <a:ext cx="69717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Регламент работы </a:t>
            </a:r>
          </a:p>
          <a:p>
            <a:pPr algn="r"/>
            <a:r>
              <a:rPr lang="ru-RU" dirty="0"/>
              <a:t>аттестационной </a:t>
            </a:r>
            <a:r>
              <a:rPr lang="ru-RU" dirty="0" smtClean="0"/>
              <a:t>комиссии Департамента </a:t>
            </a:r>
            <a:r>
              <a:rPr lang="ru-RU" dirty="0"/>
              <a:t>образования Томской </a:t>
            </a:r>
            <a:r>
              <a:rPr lang="ru-RU" dirty="0" smtClean="0"/>
              <a:t>области по </a:t>
            </a:r>
            <a:r>
              <a:rPr lang="ru-RU" dirty="0"/>
              <a:t>аттестации педагогических работников организаций, осуществляющих образовательную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31892097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23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826697"/>
            <a:ext cx="842493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Специалисты по итогам всестороннего анализа профессиональной деятельности педагогического работника оформляют итоговое заключение по форме, согласно приложениям №4, №5 к настоящему Регламенту. Итоговое заключение, подписанное аттестуемым педагогическим работником и двумя специалистами, размещается в форме электронного документа (файл, сканированный с бумажного носителя, хорошего качества, в формате </a:t>
            </a:r>
            <a:r>
              <a:rPr lang="ru-RU" sz="2600" dirty="0" err="1">
                <a:latin typeface="PT Astra Serif" panose="020A0603040505020204" pitchFamily="18" charset="-52"/>
                <a:ea typeface="PT Astra Serif" panose="020A0603040505020204" pitchFamily="18" charset="-52"/>
              </a:rPr>
              <a:t>pdf</a:t>
            </a:r>
            <a:r>
              <a:rPr lang="ru-RU" sz="2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) в автоматизированной электронной системе не позднее 15 числа второго месяца аттестационного периода.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B073F62-A75F-46BB-AEEA-73FF9FAC4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553" y="96773"/>
            <a:ext cx="1322141" cy="14987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48694" y="332656"/>
            <a:ext cx="69717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Регламент работы </a:t>
            </a:r>
          </a:p>
          <a:p>
            <a:pPr algn="r"/>
            <a:r>
              <a:rPr lang="ru-RU" dirty="0"/>
              <a:t>аттестационной </a:t>
            </a:r>
            <a:r>
              <a:rPr lang="ru-RU" dirty="0" smtClean="0"/>
              <a:t>комиссии Департамента </a:t>
            </a:r>
            <a:r>
              <a:rPr lang="ru-RU" dirty="0"/>
              <a:t>образования Томской </a:t>
            </a:r>
            <a:r>
              <a:rPr lang="ru-RU" dirty="0" smtClean="0"/>
              <a:t>области по </a:t>
            </a:r>
            <a:r>
              <a:rPr lang="ru-RU" dirty="0"/>
              <a:t>аттестации педагогических работников организаций, осуществляющих образовательную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21057076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24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420888"/>
            <a:ext cx="842493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26. Оценка профессиональной деятельности педагогических работников в целях установления квалификационной категории «педагог-методист» или «педагог-наставник» осуществляется Комиссией на основе выводов, сделанных специалистами.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B073F62-A75F-46BB-AEEA-73FF9FAC4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553" y="96773"/>
            <a:ext cx="1322141" cy="14987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48694" y="332656"/>
            <a:ext cx="69717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Регламент работы </a:t>
            </a:r>
          </a:p>
          <a:p>
            <a:pPr algn="r"/>
            <a:r>
              <a:rPr lang="ru-RU" dirty="0"/>
              <a:t>аттестационной </a:t>
            </a:r>
            <a:r>
              <a:rPr lang="ru-RU" dirty="0" smtClean="0"/>
              <a:t>комиссии Департамента </a:t>
            </a:r>
            <a:r>
              <a:rPr lang="ru-RU" dirty="0"/>
              <a:t>образования Томской </a:t>
            </a:r>
            <a:r>
              <a:rPr lang="ru-RU" dirty="0" smtClean="0"/>
              <a:t>области по </a:t>
            </a:r>
            <a:r>
              <a:rPr lang="ru-RU" dirty="0"/>
              <a:t>аттестации педагогических работников организаций, осуществляющих образовательную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8032055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25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878299"/>
            <a:ext cx="842493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28. В качестве специалиста для осуществления всестороннего анализа профессиональной деятельности педагогического работника привлекаются педагогические работники, имеющие, как правило, высшую квалификационную категорию и стаж педагогической деятельности не менее 5 лет, руководящие работники образовательных организаций, специалисты методических служб, образовательных организаций дополнительного профессионального образования, специалисты, осуществляющие деятельность в области образования.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B073F62-A75F-46BB-AEEA-73FF9FAC4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553" y="96773"/>
            <a:ext cx="1322141" cy="14987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48694" y="332656"/>
            <a:ext cx="69717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Регламент работы </a:t>
            </a:r>
          </a:p>
          <a:p>
            <a:pPr algn="r"/>
            <a:r>
              <a:rPr lang="ru-RU" dirty="0"/>
              <a:t>аттестационной </a:t>
            </a:r>
            <a:r>
              <a:rPr lang="ru-RU" dirty="0" smtClean="0"/>
              <a:t>комиссии Департамента </a:t>
            </a:r>
            <a:r>
              <a:rPr lang="ru-RU" dirty="0"/>
              <a:t>образования Томской </a:t>
            </a:r>
            <a:r>
              <a:rPr lang="ru-RU" dirty="0" smtClean="0"/>
              <a:t>области по </a:t>
            </a:r>
            <a:r>
              <a:rPr lang="ru-RU" dirty="0"/>
              <a:t>аттестации педагогических работников организаций, осуществляющих образовательную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37358805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26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878299"/>
            <a:ext cx="84249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0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К деятельности специалистов предъявляются следующие квалификационные требования:</a:t>
            </a:r>
          </a:p>
          <a:p>
            <a:pPr indent="342900" algn="just">
              <a:spcAft>
                <a:spcPts val="0"/>
              </a:spcAft>
            </a:pPr>
            <a:r>
              <a:rPr lang="ru-RU" sz="20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знание нормативных правовых актов и методических документов по проведению аттестации педагогических работников;</a:t>
            </a:r>
          </a:p>
          <a:p>
            <a:pPr indent="342900" algn="just">
              <a:spcAft>
                <a:spcPts val="0"/>
              </a:spcAft>
            </a:pPr>
            <a:r>
              <a:rPr lang="ru-RU" sz="20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владение формами и методами получения анализа и обобщения полученной информации в сфере деятельности аттестуемых педагогических работников;</a:t>
            </a:r>
          </a:p>
          <a:p>
            <a:pPr indent="342900" algn="just">
              <a:spcAft>
                <a:spcPts val="0"/>
              </a:spcAft>
            </a:pPr>
            <a:r>
              <a:rPr lang="ru-RU" sz="20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владение этическими навыками профессиональной культуры, проявляющимися в умении создавать комфортный микроклимат в процессе проведения аттестации, готовности к сотрудничеству;</a:t>
            </a:r>
          </a:p>
          <a:p>
            <a:pPr indent="342900" algn="just">
              <a:spcAft>
                <a:spcPts val="0"/>
              </a:spcAft>
            </a:pPr>
            <a:r>
              <a:rPr lang="ru-RU" sz="20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умение пользоваться современными цифровыми ресурсами, в том числе формой электронного документа с использованием информационно-телекоммуникационных сетей общего пользования (автоматизированная электронная система), владение современными 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ИКТ-компетенциями.</a:t>
            </a:r>
            <a:endParaRPr lang="ru-RU" sz="20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B073F62-A75F-46BB-AEEA-73FF9FAC4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553" y="96773"/>
            <a:ext cx="1322141" cy="14987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48694" y="332656"/>
            <a:ext cx="69717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Регламент работы </a:t>
            </a:r>
          </a:p>
          <a:p>
            <a:pPr algn="r"/>
            <a:r>
              <a:rPr lang="ru-RU" dirty="0"/>
              <a:t>аттестационной </a:t>
            </a:r>
            <a:r>
              <a:rPr lang="ru-RU" dirty="0" smtClean="0"/>
              <a:t>комиссии Департамента </a:t>
            </a:r>
            <a:r>
              <a:rPr lang="ru-RU" dirty="0"/>
              <a:t>образования Томской </a:t>
            </a:r>
            <a:r>
              <a:rPr lang="ru-RU" dirty="0" smtClean="0"/>
              <a:t>области по </a:t>
            </a:r>
            <a:r>
              <a:rPr lang="ru-RU" dirty="0"/>
              <a:t>аттестации педагогических работников организаций, осуществляющих образовательную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22535497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27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074493"/>
            <a:ext cx="842493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29. Из числа специалистов, включаемых в состав Комиссии, секретарь Комиссии и специалисты, ответственные за организационно-техническое сопровождение аттестации, формируют аттестационную группу для каждого педагогического работника индивидуально и отражают данную аттестационную группу в графиках аттестации не позднее даты начала аттестационного периода. Графики аттестации утверждаются решением Комиссии.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B073F62-A75F-46BB-AEEA-73FF9FAC4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553" y="96773"/>
            <a:ext cx="1322141" cy="14987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48694" y="332656"/>
            <a:ext cx="69717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Регламент работы </a:t>
            </a:r>
          </a:p>
          <a:p>
            <a:pPr algn="r"/>
            <a:r>
              <a:rPr lang="ru-RU" dirty="0"/>
              <a:t>аттестационной </a:t>
            </a:r>
            <a:r>
              <a:rPr lang="ru-RU" dirty="0" smtClean="0"/>
              <a:t>комиссии Департамента </a:t>
            </a:r>
            <a:r>
              <a:rPr lang="ru-RU" dirty="0"/>
              <a:t>образования Томской </a:t>
            </a:r>
            <a:r>
              <a:rPr lang="ru-RU" dirty="0" smtClean="0"/>
              <a:t>области по </a:t>
            </a:r>
            <a:r>
              <a:rPr lang="ru-RU" dirty="0"/>
              <a:t>аттестации педагогических работников организаций, осуществляющих образовательную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30643013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28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276872"/>
            <a:ext cx="842493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После принятия решения Комиссией, в случае отсутствия у специалиста возможности провести всесторонний анализ профессиональной деятельности педагогического работника в утвержденный период, осуществляется замена данного специалиста, в график проведения аттестации вносится соответствующее изменение.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B073F62-A75F-46BB-AEEA-73FF9FAC4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553" y="96773"/>
            <a:ext cx="1322141" cy="14987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48694" y="332656"/>
            <a:ext cx="69717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Регламент работы </a:t>
            </a:r>
          </a:p>
          <a:p>
            <a:pPr algn="r"/>
            <a:r>
              <a:rPr lang="ru-RU" dirty="0"/>
              <a:t>аттестационной </a:t>
            </a:r>
            <a:r>
              <a:rPr lang="ru-RU" dirty="0" smtClean="0"/>
              <a:t>комиссии Департамента </a:t>
            </a:r>
            <a:r>
              <a:rPr lang="ru-RU" dirty="0"/>
              <a:t>образования Томской </a:t>
            </a:r>
            <a:r>
              <a:rPr lang="ru-RU" dirty="0" smtClean="0"/>
              <a:t>области по </a:t>
            </a:r>
            <a:r>
              <a:rPr lang="ru-RU" dirty="0"/>
              <a:t>аттестации педагогических работников организаций, осуществляющих образовательную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18587855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29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768868"/>
            <a:ext cx="842493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30. Аттестационная группа формируется в количестве не менее двух человек для проведения всестороннего анализа профессиональной деятельности педагогического работника. Анализ специалистом профессиональной деятельности педагогического работника образовательной организации, в которой работает специалист, не допускается</a:t>
            </a:r>
            <a:r>
              <a:rPr lang="ru-RU" sz="2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.</a:t>
            </a:r>
          </a:p>
          <a:p>
            <a:pPr indent="342900" algn="just">
              <a:spcAft>
                <a:spcPts val="0"/>
              </a:spcAft>
            </a:pPr>
            <a:r>
              <a:rPr lang="ru-RU" sz="2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31. Состав аттестационной группы подбирается с учетом профиля и должности, занимаемой аттестуемым педагогическим работником.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B073F62-A75F-46BB-AEEA-73FF9FAC4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553" y="96773"/>
            <a:ext cx="1322141" cy="14987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48694" y="332656"/>
            <a:ext cx="69717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Регламент работы </a:t>
            </a:r>
          </a:p>
          <a:p>
            <a:pPr algn="r"/>
            <a:r>
              <a:rPr lang="ru-RU" dirty="0"/>
              <a:t>аттестационной </a:t>
            </a:r>
            <a:r>
              <a:rPr lang="ru-RU" dirty="0" smtClean="0"/>
              <a:t>комиссии Департамента </a:t>
            </a:r>
            <a:r>
              <a:rPr lang="ru-RU" dirty="0"/>
              <a:t>образования Томской </a:t>
            </a:r>
            <a:r>
              <a:rPr lang="ru-RU" dirty="0" smtClean="0"/>
              <a:t>области по </a:t>
            </a:r>
            <a:r>
              <a:rPr lang="ru-RU" dirty="0"/>
              <a:t>аттестации педагогических работников организаций, осуществляющих образовательную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110169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3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157690"/>
            <a:ext cx="842493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8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4. Состав аттестационной комиссии </a:t>
            </a:r>
            <a:r>
              <a:rPr lang="ru-RU" sz="28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формируется в соответствии с пунктом 26 </a:t>
            </a:r>
            <a:r>
              <a:rPr lang="ru-RU" sz="28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Порядка проведения аттестации </a:t>
            </a:r>
            <a:r>
              <a:rPr lang="ru-RU" sz="28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и утверждается распоряжением Департамента образования Томской области (далее - Департамент</a:t>
            </a:r>
            <a:r>
              <a:rPr lang="ru-RU" sz="28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).</a:t>
            </a:r>
          </a:p>
          <a:p>
            <a:pPr indent="342900" algn="just">
              <a:spcAft>
                <a:spcPts val="0"/>
              </a:spcAft>
            </a:pPr>
            <a:r>
              <a:rPr lang="en-US" sz="2800" dirty="0">
                <a:latin typeface="PT Astra Serif" panose="020A0603040505020204" pitchFamily="18" charset="-52"/>
                <a:ea typeface="PT Astra Serif" panose="020A0603040505020204" pitchFamily="18" charset="-52"/>
                <a:hlinkClick r:id="rId3"/>
              </a:rPr>
              <a:t>https://</a:t>
            </a:r>
            <a:r>
              <a:rPr lang="en-US" sz="2800" dirty="0" smtClean="0">
                <a:latin typeface="PT Astra Serif" panose="020A0603040505020204" pitchFamily="18" charset="-52"/>
                <a:ea typeface="PT Astra Serif" panose="020A0603040505020204" pitchFamily="18" charset="-52"/>
                <a:hlinkClick r:id="rId3"/>
              </a:rPr>
              <a:t>toipkro.ru/content/editor/capr/Attestatsia%202025-2026/Rasporyazhenie-DOTO-ot-06-08-2025-1223.pdf</a:t>
            </a:r>
            <a:r>
              <a:rPr lang="ru-RU" sz="28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endParaRPr lang="ru-RU" sz="2800" dirty="0">
              <a:effectLst/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B073F62-A75F-46BB-AEEA-73FF9FAC43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553" y="96773"/>
            <a:ext cx="1322141" cy="14987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48694" y="332656"/>
            <a:ext cx="69717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Регламент работы </a:t>
            </a:r>
          </a:p>
          <a:p>
            <a:pPr algn="r"/>
            <a:r>
              <a:rPr lang="ru-RU" dirty="0"/>
              <a:t>аттестационной </a:t>
            </a:r>
            <a:r>
              <a:rPr lang="ru-RU" dirty="0" smtClean="0"/>
              <a:t>комиссии Департамента </a:t>
            </a:r>
            <a:r>
              <a:rPr lang="ru-RU" dirty="0"/>
              <a:t>образования Томской </a:t>
            </a:r>
            <a:r>
              <a:rPr lang="ru-RU" dirty="0" smtClean="0"/>
              <a:t>области по </a:t>
            </a:r>
            <a:r>
              <a:rPr lang="ru-RU" dirty="0"/>
              <a:t>аттестации педагогических работников организаций, осуществляющих образовательную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20203889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30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768868"/>
            <a:ext cx="842493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32. Специалисты аттестационной группы обязаны: </a:t>
            </a:r>
          </a:p>
          <a:p>
            <a:pPr indent="342900" algn="just">
              <a:spcAft>
                <a:spcPts val="0"/>
              </a:spcAft>
            </a:pPr>
            <a:r>
              <a:rPr lang="ru-RU" sz="2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соблюдать сроки проведения всестороннего анализа, установленные аттестуемому педагогическому работнику; </a:t>
            </a:r>
          </a:p>
          <a:p>
            <a:pPr indent="342900" algn="just">
              <a:spcAft>
                <a:spcPts val="0"/>
              </a:spcAft>
            </a:pPr>
            <a:r>
              <a:rPr lang="ru-RU" sz="2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проводить всесторонний анализ в соответствии с показателями, предусмотренными пунктами 35, 36 или 50, 51 Порядка; </a:t>
            </a:r>
          </a:p>
          <a:p>
            <a:pPr indent="342900" algn="just">
              <a:spcAft>
                <a:spcPts val="0"/>
              </a:spcAft>
            </a:pPr>
            <a:r>
              <a:rPr lang="ru-RU" sz="2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соблюдать права аттестуемого при проведении всестороннего анализа;</a:t>
            </a:r>
          </a:p>
          <a:p>
            <a:pPr indent="342900" algn="just">
              <a:spcAft>
                <a:spcPts val="0"/>
              </a:spcAft>
            </a:pPr>
            <a:r>
              <a:rPr lang="ru-RU" sz="2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оформлять результаты всестороннего анализа в соответствии с итоговым заключением согласно приложениям № 2, № 3, № 4, № 5 к настоящему Регламенту.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B073F62-A75F-46BB-AEEA-73FF9FAC4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553" y="96773"/>
            <a:ext cx="1322141" cy="14987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48694" y="332656"/>
            <a:ext cx="69717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Регламент работы </a:t>
            </a:r>
          </a:p>
          <a:p>
            <a:pPr algn="r"/>
            <a:r>
              <a:rPr lang="ru-RU" dirty="0"/>
              <a:t>аттестационной </a:t>
            </a:r>
            <a:r>
              <a:rPr lang="ru-RU" dirty="0" smtClean="0"/>
              <a:t>комиссии Департамента </a:t>
            </a:r>
            <a:r>
              <a:rPr lang="ru-RU" dirty="0"/>
              <a:t>образования Томской </a:t>
            </a:r>
            <a:r>
              <a:rPr lang="ru-RU" dirty="0" smtClean="0"/>
              <a:t>области по </a:t>
            </a:r>
            <a:r>
              <a:rPr lang="ru-RU" dirty="0"/>
              <a:t>аттестации педагогических работников организаций, осуществляющих образовательную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39910350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31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276872"/>
            <a:ext cx="842493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33. Специалисты аттестационной группы имеют право: </a:t>
            </a:r>
          </a:p>
          <a:p>
            <a:pPr indent="342900" algn="just">
              <a:spcAft>
                <a:spcPts val="0"/>
              </a:spcAft>
            </a:pPr>
            <a:r>
              <a:rPr lang="ru-RU" sz="2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запрашивать у соответствующих образовательных организаций необходимые для аттестации педагогического работника документы, в том числе материалы и информацию о результатах профессиональной деятельности педагогического работника; </a:t>
            </a:r>
          </a:p>
          <a:p>
            <a:pPr indent="342900" algn="just">
              <a:spcAft>
                <a:spcPts val="0"/>
              </a:spcAft>
            </a:pPr>
            <a:r>
              <a:rPr lang="ru-RU" sz="2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вносить предложения по совершенствованию настоящего Регламента.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B073F62-A75F-46BB-AEEA-73FF9FAC4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553" y="96773"/>
            <a:ext cx="1322141" cy="14987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48694" y="332656"/>
            <a:ext cx="69717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Регламент работы </a:t>
            </a:r>
          </a:p>
          <a:p>
            <a:pPr algn="r"/>
            <a:r>
              <a:rPr lang="ru-RU" dirty="0"/>
              <a:t>аттестационной </a:t>
            </a:r>
            <a:r>
              <a:rPr lang="ru-RU" dirty="0" smtClean="0"/>
              <a:t>комиссии Департамента </a:t>
            </a:r>
            <a:r>
              <a:rPr lang="ru-RU" dirty="0"/>
              <a:t>образования Томской </a:t>
            </a:r>
            <a:r>
              <a:rPr lang="ru-RU" dirty="0" smtClean="0"/>
              <a:t>области по </a:t>
            </a:r>
            <a:r>
              <a:rPr lang="ru-RU" dirty="0"/>
              <a:t>аттестации педагогических работников организаций, осуществляющих образовательную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27100334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32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276872"/>
            <a:ext cx="842493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Для осуществления качественного всестороннего анализа профессиональной деятельности аттестуемого педагогического работника специалистам аттестационной комиссии Департамента образования Томской области рекомендуется организовать и провести ряд процедурных мероприятий.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B073F62-A75F-46BB-AEEA-73FF9FAC4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553" y="96773"/>
            <a:ext cx="1322141" cy="14987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48694" y="332656"/>
            <a:ext cx="6971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Процедурные мероприятия по проведению аттестации педагогических работников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06696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33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276872"/>
            <a:ext cx="842493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1) В </a:t>
            </a:r>
            <a:r>
              <a:rPr lang="ru-RU" sz="2600" b="1" u="sng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первый день</a:t>
            </a:r>
            <a:r>
              <a:rPr lang="ru-RU" sz="2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первого месяца аттестационного периода изучить график проведения аттестации на сайте ТОИПКРО, перейдя по ссылке https://toipkro.ru/departments/centr-attestacii-ocenki-32/attestaciya-pedagogicheskih-rabotnikov-242/grafiki-attestacii-227/, и в личном кабинете специалиста в автоматизированной информационной системе.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B073F62-A75F-46BB-AEEA-73FF9FAC4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553" y="96773"/>
            <a:ext cx="1322141" cy="14987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48694" y="332656"/>
            <a:ext cx="6971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Процедурные мероприятия по проведению аттестации педагогических работников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17619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34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51720" y="404664"/>
            <a:ext cx="5256584" cy="1143000"/>
          </a:xfrm>
        </p:spPr>
        <p:txBody>
          <a:bodyPr>
            <a:normAutofit/>
          </a:bodyPr>
          <a:lstStyle/>
          <a:p>
            <a:r>
              <a:rPr lang="ru-RU" sz="3200" b="1" dirty="0"/>
              <a:t/>
            </a:r>
            <a:br>
              <a:rPr lang="ru-RU" sz="3200" b="1" dirty="0"/>
            </a:b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7294839-3EBB-47E8-8E71-F9919ABD36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31" t="10800" r="56300" b="55601"/>
          <a:stretch/>
        </p:blipFill>
        <p:spPr>
          <a:xfrm>
            <a:off x="611560" y="1971236"/>
            <a:ext cx="8263540" cy="210662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B39C309-6E43-4C12-9210-7DD9EB8E4928}"/>
              </a:ext>
            </a:extLst>
          </p:cNvPr>
          <p:cNvSpPr/>
          <p:nvPr/>
        </p:nvSpPr>
        <p:spPr>
          <a:xfrm>
            <a:off x="390550" y="4509120"/>
            <a:ext cx="83579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Замена специалистов после утверждения графика проведения аттестации без согласования с Центром аттестации педагогических работников ТОИПКРО не допускается.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B073F62-A75F-46BB-AEEA-73FF9FAC43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553" y="96773"/>
            <a:ext cx="1322141" cy="149872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48694" y="332656"/>
            <a:ext cx="6971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Процедурные мероприятия по проведению аттестации педагогических работников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30706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0">
            <a:extLst>
              <a:ext uri="{FF2B5EF4-FFF2-40B4-BE49-F238E27FC236}">
                <a16:creationId xmlns:a16="http://schemas.microsoft.com/office/drawing/2014/main" id="{5849BCB8-4B67-48CC-9284-8B97D3611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553" y="1695738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2) </a:t>
            </a:r>
            <a:r>
              <a:rPr lang="ru-RU" sz="24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При очной форме аттестации:</a:t>
            </a:r>
          </a:p>
          <a:p>
            <a:pPr algn="just">
              <a:buFontTx/>
              <a:buChar char="-"/>
            </a:pPr>
            <a:r>
              <a:rPr lang="ru-RU" sz="2400" u="sng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не менее чем за 14 дней </a:t>
            </a:r>
            <a:r>
              <a:rPr lang="ru-RU" sz="2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согласовать с педагогическим работником даты встречи и посещения его практической деятельности; </a:t>
            </a:r>
          </a:p>
          <a:p>
            <a:pPr algn="just">
              <a:buFontTx/>
              <a:buChar char="-"/>
            </a:pPr>
            <a:r>
              <a:rPr lang="ru-RU" sz="2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сообщить руководителю образовательной организации, в которой работает педагогический работник, или ответственному за аттестацию педагогических работников о проведении процедурных мероприятий;</a:t>
            </a:r>
          </a:p>
          <a:p>
            <a:pPr algn="just">
              <a:buFontTx/>
              <a:buChar char="-"/>
            </a:pPr>
            <a:r>
              <a:rPr lang="ru-RU" sz="2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изучить сведения о результатах профессиональной деятельности педагогического работника в организации, в случае необходимости запросить дополнительные материалы;</a:t>
            </a:r>
          </a:p>
          <a:p>
            <a:pPr algn="just">
              <a:buFontTx/>
              <a:buChar char="-"/>
            </a:pPr>
            <a:r>
              <a:rPr lang="ru-RU" sz="2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посетить не менее двух и не более пяти уроков/ занятий/ мероприятий (аттестуемый педагогический работник вправе выбрать темы уроков/занятий/ мероприятий, а также формы их проведения).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pPr/>
              <a:t>35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B073F62-A75F-46BB-AEEA-73FF9FAC4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553" y="96773"/>
            <a:ext cx="1322141" cy="14987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48694" y="332656"/>
            <a:ext cx="6971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Процедурные мероприятия по проведению аттестации педагогических работников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363207" y="5892581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Отсутствует  до заседания аттестационной комиссии 31.10.2025. Далее, по решению АК.</a:t>
            </a:r>
            <a:endParaRPr lang="ru-RU" b="1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25AB8D8-FAC9-42A3-BA70-BDBC856ABEDC}"/>
              </a:ext>
            </a:extLst>
          </p:cNvPr>
          <p:cNvSpPr/>
          <p:nvPr/>
        </p:nvSpPr>
        <p:spPr>
          <a:xfrm>
            <a:off x="2195736" y="1113170"/>
            <a:ext cx="678930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В первый месяц аттестационного периода</a:t>
            </a:r>
          </a:p>
        </p:txBody>
      </p:sp>
    </p:spTree>
    <p:extLst>
      <p:ext uri="{BB962C8B-B14F-4D97-AF65-F5344CB8AC3E}">
        <p14:creationId xmlns:p14="http://schemas.microsoft.com/office/powerpoint/2010/main" val="2093039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388424" y="6309320"/>
            <a:ext cx="576064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36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595021"/>
            <a:ext cx="82809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sz="2400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3) </a:t>
            </a:r>
            <a:r>
              <a:rPr lang="ru-RU" sz="24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При заочной форме аттестации</a:t>
            </a:r>
            <a:r>
              <a:rPr lang="ru-RU" sz="2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:</a:t>
            </a:r>
          </a:p>
          <a:p>
            <a:pPr marL="342900" lvl="0" indent="-342900" algn="just">
              <a:spcAft>
                <a:spcPts val="0"/>
              </a:spcAft>
              <a:buFontTx/>
              <a:buChar char="-"/>
            </a:pPr>
            <a:r>
              <a:rPr lang="ru-RU" sz="2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изучить результаты профессиональной деятельности аттестуемого педагогического работника, размещенные в автоматизированной информационной системе (на данный момент – электронная система «Аттестация» ТОИПКО), в том числе по указанным в ней ссылкам;</a:t>
            </a:r>
          </a:p>
          <a:p>
            <a:pPr marL="342900" lvl="0" indent="-342900" algn="just">
              <a:spcAft>
                <a:spcPts val="0"/>
              </a:spcAft>
              <a:buFontTx/>
              <a:buChar char="-"/>
            </a:pPr>
            <a:r>
              <a:rPr lang="ru-RU" sz="2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запросить необходимые для аттестации педагогического работника материалы о результатах его профессиональной деятельности, которые не были найдены на официальных информационных ресурсах;</a:t>
            </a:r>
          </a:p>
          <a:p>
            <a:pPr marL="342900" lvl="0" indent="-342900" algn="just">
              <a:spcAft>
                <a:spcPts val="0"/>
              </a:spcAft>
              <a:buFontTx/>
              <a:buChar char="-"/>
            </a:pPr>
            <a:r>
              <a:rPr lang="ru-RU" sz="2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просмотреть </a:t>
            </a:r>
            <a:r>
              <a:rPr lang="ru-RU" sz="2400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запись </a:t>
            </a:r>
            <a:r>
              <a:rPr lang="ru-RU" sz="2400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урока </a:t>
            </a:r>
            <a:r>
              <a:rPr lang="ru-RU" sz="2400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(занятий, мероприятий) по ссылкам, указанным в личном </a:t>
            </a:r>
            <a:r>
              <a:rPr lang="ru-RU" sz="2400" dirty="0" smtClean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кабинете и </a:t>
            </a:r>
            <a:r>
              <a:rPr lang="ru-RU" sz="2400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технологическую карту </a:t>
            </a:r>
            <a:r>
              <a:rPr lang="ru-RU" sz="2400" dirty="0" smtClean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к этому уроку (занятию, мероприятию).</a:t>
            </a:r>
            <a:endParaRPr lang="ru-RU" sz="2400" dirty="0">
              <a:effectLst/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B073F62-A75F-46BB-AEEA-73FF9FAC4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553" y="96773"/>
            <a:ext cx="1322141" cy="13880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48694" y="332656"/>
            <a:ext cx="6971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Процедурные мероприятия по проведению аттестации педагогических работников</a:t>
            </a:r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25AB8D8-FAC9-42A3-BA70-BDBC856ABEDC}"/>
              </a:ext>
            </a:extLst>
          </p:cNvPr>
          <p:cNvSpPr/>
          <p:nvPr/>
        </p:nvSpPr>
        <p:spPr>
          <a:xfrm>
            <a:off x="2195736" y="1113170"/>
            <a:ext cx="678930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В первый месяц аттестационного периода</a:t>
            </a:r>
          </a:p>
        </p:txBody>
      </p:sp>
    </p:spTree>
    <p:extLst>
      <p:ext uri="{BB962C8B-B14F-4D97-AF65-F5344CB8AC3E}">
        <p14:creationId xmlns:p14="http://schemas.microsoft.com/office/powerpoint/2010/main" val="31014394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388424" y="6309320"/>
            <a:ext cx="576064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37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916832"/>
            <a:ext cx="79208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sz="2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4) На основе анализа изученных материалов аттестуемого при очной и заочной формах аттестации установить соответствие результатов его профессиональной деятельности результатам  работы, предусмотренным пунктами 35 и 36 Порядка аттестации.</a:t>
            </a:r>
          </a:p>
          <a:p>
            <a:pPr lvl="0" algn="just">
              <a:spcAft>
                <a:spcPts val="0"/>
              </a:spcAft>
            </a:pPr>
            <a:r>
              <a:rPr lang="ru-RU" sz="2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5) Подготовить итоговое заключение, ознакомить с ним аттестуемого педагогического работника (под подпись). </a:t>
            </a:r>
          </a:p>
          <a:p>
            <a:pPr lvl="0" algn="just">
              <a:spcAft>
                <a:spcPts val="0"/>
              </a:spcAft>
            </a:pPr>
            <a:r>
              <a:rPr lang="ru-RU" sz="2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6) Оригинал итогового заключения, подписанного аттестуемым педагогическим работником и двумя специалистами, передать на хранение в образовательную организацию (личное дело педагогического работника).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B073F62-A75F-46BB-AEEA-73FF9FAC4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553" y="96773"/>
            <a:ext cx="1322141" cy="14987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48694" y="332656"/>
            <a:ext cx="6971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Процедурные мероприятия по проведению аттестации педагогических работников</a:t>
            </a:r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25AB8D8-FAC9-42A3-BA70-BDBC856ABEDC}"/>
              </a:ext>
            </a:extLst>
          </p:cNvPr>
          <p:cNvSpPr/>
          <p:nvPr/>
        </p:nvSpPr>
        <p:spPr>
          <a:xfrm>
            <a:off x="2195736" y="1113170"/>
            <a:ext cx="678930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В первый месяц аттестационного периода</a:t>
            </a:r>
          </a:p>
        </p:txBody>
      </p:sp>
    </p:spTree>
    <p:extLst>
      <p:ext uri="{BB962C8B-B14F-4D97-AF65-F5344CB8AC3E}">
        <p14:creationId xmlns:p14="http://schemas.microsoft.com/office/powerpoint/2010/main" val="11577361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388424" y="6309320"/>
            <a:ext cx="576064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38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5556" y="1933805"/>
            <a:ext cx="799288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sz="20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7) </a:t>
            </a:r>
            <a:r>
              <a:rPr lang="ru-RU" sz="2000" i="1" u="sng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при очной форме аттестации </a:t>
            </a:r>
            <a:r>
              <a:rPr lang="ru-RU" sz="2000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(для специалистов </a:t>
            </a:r>
            <a:r>
              <a:rPr lang="ru-RU" sz="2000" i="1" dirty="0" err="1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г.Томска</a:t>
            </a:r>
            <a:r>
              <a:rPr lang="ru-RU" sz="2000" i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, СПО) </a:t>
            </a:r>
            <a:r>
              <a:rPr lang="ru-RU" sz="2000" u="sng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второй экземпляр итогового заключения</a:t>
            </a:r>
            <a:r>
              <a:rPr lang="ru-RU" sz="20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сдать руководителю предметной группы </a:t>
            </a:r>
            <a:r>
              <a:rPr lang="ru-RU" sz="2000" b="1" dirty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до 10 числа </a:t>
            </a:r>
            <a:r>
              <a:rPr lang="ru-RU" sz="20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второго месяца аттестационного периода; </a:t>
            </a:r>
          </a:p>
          <a:p>
            <a:pPr lvl="0" algn="just">
              <a:spcAft>
                <a:spcPts val="0"/>
              </a:spcAft>
            </a:pP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- руководитель </a:t>
            </a:r>
            <a:r>
              <a:rPr lang="ru-RU" sz="20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предметной группы 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проверяет итоговые заключения, возвращает на доработку специалистам при наличии недочетов; </a:t>
            </a:r>
          </a:p>
          <a:p>
            <a:pPr lvl="0" algn="just">
              <a:spcAft>
                <a:spcPts val="0"/>
              </a:spcAft>
            </a:pP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- после проверки руководители ПГ г. Томска передают </a:t>
            </a:r>
            <a:r>
              <a:rPr lang="ru-RU" sz="20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второй экземпляр итогового заключения специалисту, ответственному за организацию и проведение аттестации по муниципальному 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образованию, СПО – передают итоговые заключения по своей предметной группе в Центр аттестации </a:t>
            </a:r>
            <a:r>
              <a:rPr lang="ru-RU" sz="2000" b="1" dirty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до 12 числа </a:t>
            </a:r>
            <a:r>
              <a:rPr lang="ru-RU" sz="20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второго месяца с начала срока аттестации;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868207"/>
            <a:ext cx="741682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spcAft>
                <a:spcPts val="0"/>
              </a:spcAft>
            </a:pPr>
            <a:r>
              <a:rPr lang="ru-RU" sz="2600" dirty="0">
                <a:latin typeface="Times New Roman"/>
                <a:ea typeface="Times New Roman"/>
              </a:rPr>
              <a:t> </a:t>
            </a:r>
            <a:endParaRPr lang="ru-RU" sz="2600" dirty="0">
              <a:effectLst/>
              <a:latin typeface="Arial"/>
              <a:ea typeface="Times New Roman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B073F62-A75F-46BB-AEEA-73FF9FAC4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553" y="96773"/>
            <a:ext cx="1322141" cy="14987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48694" y="332656"/>
            <a:ext cx="6971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Процедурные мероприятия по проведению аттестации педагогических работников</a:t>
            </a:r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25AB8D8-FAC9-42A3-BA70-BDBC856ABEDC}"/>
              </a:ext>
            </a:extLst>
          </p:cNvPr>
          <p:cNvSpPr/>
          <p:nvPr/>
        </p:nvSpPr>
        <p:spPr>
          <a:xfrm>
            <a:off x="2195736" y="1113170"/>
            <a:ext cx="678930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Во второй месяц </a:t>
            </a:r>
            <a:r>
              <a:rPr lang="ru-RU" sz="26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аттестационного периода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99159" y="5734594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Отсутствует  до заседания аттестационной комиссии 31.10.2025. Далее, по решению АК.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91458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388424" y="6309320"/>
            <a:ext cx="576064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39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868207"/>
            <a:ext cx="741682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spcAft>
                <a:spcPts val="0"/>
              </a:spcAft>
            </a:pPr>
            <a:r>
              <a:rPr lang="ru-RU" sz="2600" dirty="0">
                <a:latin typeface="Times New Roman"/>
                <a:ea typeface="Times New Roman"/>
              </a:rPr>
              <a:t> </a:t>
            </a:r>
            <a:endParaRPr lang="ru-RU" sz="2600" dirty="0">
              <a:effectLst/>
              <a:latin typeface="Arial"/>
              <a:ea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122541"/>
            <a:ext cx="8208911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8) </a:t>
            </a:r>
            <a:r>
              <a:rPr lang="ru-RU" sz="2600" i="1" u="sng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при заочной форме аттестации и очной форме </a:t>
            </a:r>
            <a:r>
              <a:rPr lang="ru-RU" sz="2600" i="1" u="sng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аттестации для </a:t>
            </a:r>
            <a:r>
              <a:rPr lang="ru-RU" sz="2600" i="1" u="sng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специалистов отдаленных </a:t>
            </a:r>
            <a:r>
              <a:rPr lang="ru-RU" sz="2600" i="1" u="sng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муниципалитетов</a:t>
            </a:r>
            <a:r>
              <a:rPr lang="ru-RU" sz="2600" i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r>
              <a:rPr lang="ru-RU" sz="2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сканированное изображение итогового заключения, подписанного аттестуемым педагогическим работником и двумя специалистами, размещается в автоматизированной информационной системе (на данный момент - электронная система «Аттестация»).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B073F62-A75F-46BB-AEEA-73FF9FAC4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553" y="96773"/>
            <a:ext cx="1322141" cy="14987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48694" y="332656"/>
            <a:ext cx="6971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Процедурные мероприятия по проведению аттестации педагогических работников</a:t>
            </a:r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25AB8D8-FAC9-42A3-BA70-BDBC856ABEDC}"/>
              </a:ext>
            </a:extLst>
          </p:cNvPr>
          <p:cNvSpPr/>
          <p:nvPr/>
        </p:nvSpPr>
        <p:spPr>
          <a:xfrm>
            <a:off x="2195736" y="1113170"/>
            <a:ext cx="678930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Во второй месяц </a:t>
            </a:r>
            <a:r>
              <a:rPr lang="ru-RU" sz="26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аттестационного периода</a:t>
            </a:r>
          </a:p>
        </p:txBody>
      </p:sp>
    </p:spTree>
    <p:extLst>
      <p:ext uri="{BB962C8B-B14F-4D97-AF65-F5344CB8AC3E}">
        <p14:creationId xmlns:p14="http://schemas.microsoft.com/office/powerpoint/2010/main" val="286378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4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2332" y="1623686"/>
            <a:ext cx="842493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4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5. В </a:t>
            </a:r>
            <a:r>
              <a:rPr lang="ru-RU" sz="2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составе Комиссии создаются основная и рабочая группы.</a:t>
            </a:r>
          </a:p>
          <a:p>
            <a:pPr indent="342900" algn="just">
              <a:spcAft>
                <a:spcPts val="0"/>
              </a:spcAft>
            </a:pPr>
            <a:r>
              <a:rPr lang="ru-RU" sz="2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В состав основной группы входит председатель, заместитель председателя, секретарь и члены Комиссии из числа специалистов Департамента образования Томской области, специалистов, осуществляющих организационно-техническое сопровождение аттестации педагогических работников, представитель Томской областной организации Профсоюза работников народного образования и науки Российской Федерации.</a:t>
            </a:r>
          </a:p>
          <a:p>
            <a:pPr indent="342900" algn="just">
              <a:spcAft>
                <a:spcPts val="0"/>
              </a:spcAft>
            </a:pPr>
            <a:r>
              <a:rPr lang="ru-RU" sz="2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В состав рабочей группы входят специалисты, осуществляющие всесторонний анализ профессиональной деятельности педагогических работников.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B073F62-A75F-46BB-AEEA-73FF9FAC4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553" y="96773"/>
            <a:ext cx="1322141" cy="14987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48694" y="332656"/>
            <a:ext cx="69717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Регламент работы </a:t>
            </a:r>
          </a:p>
          <a:p>
            <a:pPr algn="r"/>
            <a:r>
              <a:rPr lang="ru-RU" dirty="0"/>
              <a:t>аттестационной </a:t>
            </a:r>
            <a:r>
              <a:rPr lang="ru-RU" dirty="0" smtClean="0"/>
              <a:t>комиссии Департамента </a:t>
            </a:r>
            <a:r>
              <a:rPr lang="ru-RU" dirty="0"/>
              <a:t>образования Томской </a:t>
            </a:r>
            <a:r>
              <a:rPr lang="ru-RU" dirty="0" smtClean="0"/>
              <a:t>области по </a:t>
            </a:r>
            <a:r>
              <a:rPr lang="ru-RU" dirty="0"/>
              <a:t>аттестации педагогических работников организаций, осуществляющих образовательную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15078024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388424" y="6309320"/>
            <a:ext cx="576064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40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122541"/>
            <a:ext cx="820891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6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9) Специалист несет ответственность за подготовку итогового заключения до момента подписания его аттестуемым педагогическим работником. </a:t>
            </a:r>
            <a:endParaRPr lang="ru-RU" sz="2600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B073F62-A75F-46BB-AEEA-73FF9FAC4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553" y="96773"/>
            <a:ext cx="1322141" cy="14987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48694" y="332656"/>
            <a:ext cx="6971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Процедурные мероприятия по проведению аттестации педагогических работников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8005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5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2176" y="1831385"/>
            <a:ext cx="84249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8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9. Члены основной группы Комиссии: </a:t>
            </a:r>
            <a:endParaRPr lang="ru-RU" sz="2800" dirty="0" smtClean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indent="342900" algn="just">
              <a:spcAft>
                <a:spcPts val="0"/>
              </a:spcAft>
            </a:pPr>
            <a:r>
              <a:rPr lang="ru-RU" sz="28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участвуют </a:t>
            </a:r>
            <a:r>
              <a:rPr lang="ru-RU" sz="28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в работе Комиссии;</a:t>
            </a:r>
          </a:p>
          <a:p>
            <a:pPr indent="342900" algn="just">
              <a:spcAft>
                <a:spcPts val="0"/>
              </a:spcAft>
            </a:pPr>
            <a:r>
              <a:rPr lang="ru-RU" sz="28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осуществляют организационно-техническое сопровождение аттестации педагогических работников;</a:t>
            </a:r>
          </a:p>
          <a:p>
            <a:pPr indent="342900" algn="just">
              <a:spcAft>
                <a:spcPts val="0"/>
              </a:spcAft>
            </a:pPr>
            <a:r>
              <a:rPr lang="ru-RU" sz="28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рассматривают аттестационные материалы, принимают решение в соответствии с действующим законодательством;</a:t>
            </a:r>
          </a:p>
          <a:p>
            <a:pPr indent="342900" algn="just">
              <a:spcAft>
                <a:spcPts val="0"/>
              </a:spcAft>
            </a:pPr>
            <a:r>
              <a:rPr lang="ru-RU" sz="28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вносят предложения по регламенту работы Комиссии.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B073F62-A75F-46BB-AEEA-73FF9FAC4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553" y="96773"/>
            <a:ext cx="1322141" cy="14987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48694" y="332656"/>
            <a:ext cx="69717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Регламент работы </a:t>
            </a:r>
          </a:p>
          <a:p>
            <a:pPr algn="r"/>
            <a:r>
              <a:rPr lang="ru-RU" dirty="0"/>
              <a:t>аттестационной </a:t>
            </a:r>
            <a:r>
              <a:rPr lang="ru-RU" dirty="0" smtClean="0"/>
              <a:t>комиссии Департамента </a:t>
            </a:r>
            <a:r>
              <a:rPr lang="ru-RU" dirty="0"/>
              <a:t>образования Томской </a:t>
            </a:r>
            <a:r>
              <a:rPr lang="ru-RU" dirty="0" smtClean="0"/>
              <a:t>области по </a:t>
            </a:r>
            <a:r>
              <a:rPr lang="ru-RU" dirty="0"/>
              <a:t>аттестации педагогических работников организаций, осуществляющих образовательную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4092525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6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366881"/>
            <a:ext cx="842493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8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10. Члены рабочей группы Комиссии:</a:t>
            </a:r>
          </a:p>
          <a:p>
            <a:pPr indent="342900" algn="just">
              <a:spcAft>
                <a:spcPts val="0"/>
              </a:spcAft>
            </a:pPr>
            <a:r>
              <a:rPr lang="ru-RU" sz="28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осуществляют оценку профессиональной деятельности педагогических работников в целях установления квалификационных категорий;</a:t>
            </a:r>
          </a:p>
          <a:p>
            <a:pPr indent="342900" algn="just">
              <a:spcAft>
                <a:spcPts val="0"/>
              </a:spcAft>
            </a:pPr>
            <a:r>
              <a:rPr lang="ru-RU" sz="28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вносят предложения в Комиссию по совершенствованию процедуры аттестации педагогических работников.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B073F62-A75F-46BB-AEEA-73FF9FAC4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553" y="96773"/>
            <a:ext cx="1322141" cy="14987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48694" y="332656"/>
            <a:ext cx="69717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Регламент работы </a:t>
            </a:r>
          </a:p>
          <a:p>
            <a:pPr algn="r"/>
            <a:r>
              <a:rPr lang="ru-RU" dirty="0"/>
              <a:t>аттестационной </a:t>
            </a:r>
            <a:r>
              <a:rPr lang="ru-RU" dirty="0" smtClean="0"/>
              <a:t>комиссии Департамента </a:t>
            </a:r>
            <a:r>
              <a:rPr lang="ru-RU" dirty="0"/>
              <a:t>образования Томской </a:t>
            </a:r>
            <a:r>
              <a:rPr lang="ru-RU" dirty="0" smtClean="0"/>
              <a:t>области по </a:t>
            </a:r>
            <a:r>
              <a:rPr lang="ru-RU" dirty="0"/>
              <a:t>аттестации педагогических работников организаций, осуществляющих образовательную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1388036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7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843465"/>
            <a:ext cx="84249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8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18. Проведение аттестации педагогических работников в целях установления первой или высшей квалификационной категории по соответствующей должности осуществляется с учетом всестороннего анализа их профессиональной деятельности, проведенного специалистами для осуществления всестороннего анализа профессиональной деятельности педагогических работников (далее – специалисты) (за исключением случаев, указанных в абзацах четвертом и пятом пункта 31 Порядка).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B073F62-A75F-46BB-AEEA-73FF9FAC4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553" y="96773"/>
            <a:ext cx="1322141" cy="14987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48694" y="332656"/>
            <a:ext cx="69717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Регламент работы </a:t>
            </a:r>
          </a:p>
          <a:p>
            <a:pPr algn="r"/>
            <a:r>
              <a:rPr lang="ru-RU" dirty="0"/>
              <a:t>аттестационной </a:t>
            </a:r>
            <a:r>
              <a:rPr lang="ru-RU" dirty="0" smtClean="0"/>
              <a:t>комиссии Департамента </a:t>
            </a:r>
            <a:r>
              <a:rPr lang="ru-RU" dirty="0"/>
              <a:t>образования Томской </a:t>
            </a:r>
            <a:r>
              <a:rPr lang="ru-RU" dirty="0" smtClean="0"/>
              <a:t>области по </a:t>
            </a:r>
            <a:r>
              <a:rPr lang="ru-RU" dirty="0"/>
              <a:t>аттестации педагогических работников организаций, осуществляющих образовательную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3837076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8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3478" y="1598235"/>
            <a:ext cx="842493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19. Проведение аттестации педагогических работников, имеющих  государственные награды, почетные звания, ведомственные знаки отличия и иные награды, полученные за достижения в педагогической деятельности, либо являющихся призерами конкурсов профессионального мастерства педагогических работников, в целях установления первой или высшей квалификационной категории осуществляется  на основе сведений, подтверждающих наличие у педагогических работников наград, званий, знаков отличия, сведений о награждениях за участие в профессиональных конкурсах  (абзац четвертый пункта 31 Порядка).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B073F62-A75F-46BB-AEEA-73FF9FAC4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553" y="96773"/>
            <a:ext cx="1322141" cy="14987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48694" y="332656"/>
            <a:ext cx="69717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Регламент работы </a:t>
            </a:r>
          </a:p>
          <a:p>
            <a:pPr algn="r"/>
            <a:r>
              <a:rPr lang="ru-RU" dirty="0"/>
              <a:t>аттестационной </a:t>
            </a:r>
            <a:r>
              <a:rPr lang="ru-RU" dirty="0" smtClean="0"/>
              <a:t>комиссии Департамента </a:t>
            </a:r>
            <a:r>
              <a:rPr lang="ru-RU" dirty="0"/>
              <a:t>образования Томской </a:t>
            </a:r>
            <a:r>
              <a:rPr lang="ru-RU" dirty="0" smtClean="0"/>
              <a:t>области по </a:t>
            </a:r>
            <a:r>
              <a:rPr lang="ru-RU" dirty="0"/>
              <a:t>аттестации педагогических работников организаций, осуществляющих образовательную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3888496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9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843465"/>
            <a:ext cx="84249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8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20. Процедура проведения всестороннего анализа профессиональной деятельности педагогических работников для установления квалификационной категории осуществляется специалистами Комиссии </a:t>
            </a:r>
            <a:r>
              <a:rPr lang="ru-RU" sz="2800" b="1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 заочной форме </a:t>
            </a:r>
            <a:r>
              <a:rPr lang="ru-RU" sz="28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на основе информации, в том числе размещенной в форме электронных документов в личном кабинете автоматизированной информационной системы.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B073F62-A75F-46BB-AEEA-73FF9FAC4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553" y="96773"/>
            <a:ext cx="1322141" cy="14987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48694" y="332656"/>
            <a:ext cx="69717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Регламент работы </a:t>
            </a:r>
          </a:p>
          <a:p>
            <a:pPr algn="r"/>
            <a:r>
              <a:rPr lang="ru-RU" dirty="0"/>
              <a:t>аттестационной </a:t>
            </a:r>
            <a:r>
              <a:rPr lang="ru-RU" dirty="0" smtClean="0"/>
              <a:t>комиссии Департамента </a:t>
            </a:r>
            <a:r>
              <a:rPr lang="ru-RU" dirty="0"/>
              <a:t>образования Томской </a:t>
            </a:r>
            <a:r>
              <a:rPr lang="ru-RU" dirty="0" smtClean="0"/>
              <a:t>области по </a:t>
            </a:r>
            <a:r>
              <a:rPr lang="ru-RU" dirty="0"/>
              <a:t>аттестации педагогических работников организаций, осуществляющих образовательную деятельность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78448" y="5651227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Действует до заседания аттестационной комиссии 31.10.2025. Далее, по решению АК.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861894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4157</TotalTime>
  <Words>2611</Words>
  <Application>Microsoft Office PowerPoint</Application>
  <PresentationFormat>Экран (4:3)</PresentationFormat>
  <Paragraphs>238</Paragraphs>
  <Slides>40</Slides>
  <Notes>39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6" baseType="lpstr">
      <vt:lpstr>Arial</vt:lpstr>
      <vt:lpstr>Calibri</vt:lpstr>
      <vt:lpstr>Constantia</vt:lpstr>
      <vt:lpstr>PT Astra Serif</vt:lpstr>
      <vt:lpstr>Times New Roman</vt:lpstr>
      <vt:lpstr>Тема Office</vt:lpstr>
      <vt:lpstr>«Совершенствование процедуры аттестации педагогических работников организаций, осуществляющих образовательную деятельность».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Переход на ФГОС  основной образовательной школы в штатном режиме</dc:title>
  <dc:creator>Елена</dc:creator>
  <cp:lastModifiedBy>Пичугина Олеся</cp:lastModifiedBy>
  <cp:revision>285</cp:revision>
  <dcterms:created xsi:type="dcterms:W3CDTF">2015-08-07T17:34:38Z</dcterms:created>
  <dcterms:modified xsi:type="dcterms:W3CDTF">2025-09-09T03:18:30Z</dcterms:modified>
</cp:coreProperties>
</file>